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7"/>
  </p:notesMasterIdLst>
  <p:sldIdLst>
    <p:sldId id="273" r:id="rId2"/>
    <p:sldId id="256" r:id="rId3"/>
    <p:sldId id="268" r:id="rId4"/>
    <p:sldId id="269" r:id="rId5"/>
    <p:sldId id="257" r:id="rId6"/>
    <p:sldId id="258" r:id="rId7"/>
    <p:sldId id="270" r:id="rId8"/>
    <p:sldId id="259" r:id="rId9"/>
    <p:sldId id="260" r:id="rId10"/>
    <p:sldId id="261" r:id="rId11"/>
    <p:sldId id="262" r:id="rId12"/>
    <p:sldId id="263" r:id="rId13"/>
    <p:sldId id="271" r:id="rId14"/>
    <p:sldId id="272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6" autoAdjust="0"/>
    <p:restoredTop sz="94660"/>
  </p:normalViewPr>
  <p:slideViewPr>
    <p:cSldViewPr>
      <p:cViewPr varScale="1">
        <p:scale>
          <a:sx n="42" d="100"/>
          <a:sy n="42" d="100"/>
        </p:scale>
        <p:origin x="134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4BA0F-EDF5-4630-9C3E-D065E1074D14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9F091-E187-4A5B-9234-4D61A0925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08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8DA15D-AF3C-4B86-B3AE-16D4EA2C2B13}" type="datetime1">
              <a:rPr lang="en-US" smtClean="0"/>
              <a:pPr/>
              <a:t>1/16/2018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3356D6-86B4-490C-9B56-FC26E38CBCE1}" type="datetime1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F086C-6A3F-4E00-B9BF-07719C884D97}" type="datetime1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86425C-4B66-4271-8ADD-0F04BC074BF5}" type="datetime1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05550"/>
            <a:ext cx="917448" cy="476250"/>
          </a:xfrm>
          <a:noFill/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  <a:extLst/>
          </a:lstStyle>
          <a:p>
            <a:fld id="{6294C92D-0306-4E69-9CD3-20855E8496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0077ED-3BAB-4158-BD0E-1733B29403C5}" type="datetime1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1B175-633B-4E40-BD63-AE4D7619B612}" type="datetime1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9EBEB1-6BBF-45B1-B7C6-72617C364A5E}" type="datetime1">
              <a:rPr lang="en-US" smtClean="0"/>
              <a:pPr/>
              <a:t>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F909BF-C8EE-4588-BB15-9C2F86ADC355}" type="datetime1">
              <a:rPr lang="en-US" smtClean="0"/>
              <a:pPr/>
              <a:t>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64DA61-0B6C-493E-B4AE-67CD6C1EAD36}" type="datetime1">
              <a:rPr lang="en-US" smtClean="0"/>
              <a:pPr/>
              <a:t>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D7A7F-D40D-4DC7-B6F5-8DA82F71FDA4}" type="datetime1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EAFC1-D2AA-45C5-A990-0FFDB7DFDAA6}" type="datetime1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D4C120B5-BE90-4F21-8F63-22141F59A3C6}" type="datetime1">
              <a:rPr lang="en-US" smtClean="0"/>
              <a:pPr algn="r" eaLnBrk="1" latinLnBrk="0" hangingPunct="1"/>
              <a:t>1/16/2018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Downloads\BÀI GIẢNG POI\26047468_204811240086950_430427889180965614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2713" y="1308100"/>
            <a:ext cx="102784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600" b="1" i="1" u="sng" dirty="0" err="1">
                <a:solidFill>
                  <a:srgbClr val="CC00FF"/>
                </a:solidFill>
                <a:latin typeface="Times New Roman" pitchFamily="18" charset="0"/>
              </a:rPr>
              <a:t>Bài</a:t>
            </a:r>
            <a:r>
              <a:rPr lang="en-US" sz="2600" b="1" i="1" u="sng" dirty="0">
                <a:solidFill>
                  <a:srgbClr val="CC00FF"/>
                </a:solidFill>
                <a:latin typeface="Times New Roman" pitchFamily="18" charset="0"/>
              </a:rPr>
              <a:t> </a:t>
            </a:r>
            <a:r>
              <a:rPr lang="en-US" sz="2600" b="1" i="1" u="sng" dirty="0" smtClean="0">
                <a:solidFill>
                  <a:srgbClr val="CC00FF"/>
                </a:solidFill>
                <a:latin typeface="Times New Roman" pitchFamily="18" charset="0"/>
              </a:rPr>
              <a:t>4</a:t>
            </a:r>
            <a:r>
              <a:rPr lang="en-US" sz="2600" b="1" i="1" dirty="0" smtClean="0">
                <a:solidFill>
                  <a:srgbClr val="CC00FF"/>
                </a:solidFill>
                <a:latin typeface="Times New Roman" pitchFamily="18" charset="0"/>
              </a:rPr>
              <a:t>:</a:t>
            </a:r>
            <a:endParaRPr lang="en-US" sz="2600" b="1" i="1" dirty="0">
              <a:solidFill>
                <a:srgbClr val="CC00FF"/>
              </a:solidFill>
              <a:latin typeface="Times New Roman" pitchFamily="18" charset="0"/>
            </a:endParaRPr>
          </a:p>
        </p:txBody>
      </p:sp>
      <p:pic>
        <p:nvPicPr>
          <p:cNvPr id="5" name="Picture 3" descr="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3692525"/>
            <a:ext cx="8382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4573588"/>
            <a:ext cx="8382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487988"/>
            <a:ext cx="8382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130550" y="3802063"/>
            <a:ext cx="11096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CC00FF"/>
                </a:solidFill>
                <a:latin typeface="Times New Roman" pitchFamily="18" charset="0"/>
              </a:rPr>
              <a:t>60cm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151188" y="4678363"/>
            <a:ext cx="13128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CC00FF"/>
                </a:solidFill>
                <a:latin typeface="Times New Roman" pitchFamily="18" charset="0"/>
              </a:rPr>
              <a:t>160cm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140075" y="5589588"/>
            <a:ext cx="13128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CC00FF"/>
                </a:solidFill>
                <a:latin typeface="Times New Roman" pitchFamily="18" charset="0"/>
              </a:rPr>
              <a:t>240cm</a:t>
            </a:r>
          </a:p>
        </p:txBody>
      </p:sp>
      <p:pic>
        <p:nvPicPr>
          <p:cNvPr id="11" name="Picture 9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75" y="3706813"/>
            <a:ext cx="7683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72000"/>
            <a:ext cx="83978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486400"/>
            <a:ext cx="7683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065213" y="947738"/>
            <a:ext cx="75438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2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20 cm. </a:t>
            </a:r>
            <a:r>
              <a:rPr lang="en-US" sz="2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2600" dirty="0">
              <a:solidFill>
                <a:srgbClr val="3399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981200" y="2868613"/>
            <a:ext cx="3429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Chọn đáp án đúng: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492375" y="304800"/>
            <a:ext cx="44418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996633"/>
                </a:solidFill>
                <a:latin typeface="Times New Roman" pitchFamily="18" charset="0"/>
              </a:rPr>
              <a:t>CHU VI HÌNH VUÔNG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295400" y="3497263"/>
            <a:ext cx="4419600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20 x 3 = 60 (cm)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(60 + 20) x 2 = 160 (cm)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 160 cm </a:t>
            </a:r>
          </a:p>
        </p:txBody>
      </p:sp>
      <p:sp>
        <p:nvSpPr>
          <p:cNvPr id="18" name="WordArt 16"/>
          <p:cNvSpPr>
            <a:spLocks noChangeArrowheads="1" noChangeShapeType="1" noTextEdit="1"/>
          </p:cNvSpPr>
          <p:nvPr/>
        </p:nvSpPr>
        <p:spPr bwMode="auto">
          <a:xfrm>
            <a:off x="2852738" y="2430463"/>
            <a:ext cx="1304925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12700">
                  <a:solidFill>
                    <a:srgbClr val="96969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Park"/>
              </a:rPr>
              <a:t>:</a:t>
            </a:r>
            <a:endParaRPr lang="en-US" sz="3600" b="1" kern="10" dirty="0">
              <a:ln w="12700">
                <a:solidFill>
                  <a:srgbClr val="969696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Park"/>
            </a:endParaRP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5376863" y="3276600"/>
            <a:ext cx="3457575" cy="1150938"/>
            <a:chOff x="2789" y="1162"/>
            <a:chExt cx="2178" cy="725"/>
          </a:xfrm>
        </p:grpSpPr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2789" y="1162"/>
              <a:ext cx="726" cy="725"/>
              <a:chOff x="2653" y="2886"/>
              <a:chExt cx="726" cy="726"/>
            </a:xfrm>
          </p:grpSpPr>
          <p:sp>
            <p:nvSpPr>
              <p:cNvPr id="53" name="Rectangle 20"/>
              <p:cNvSpPr>
                <a:spLocks noChangeArrowheads="1"/>
              </p:cNvSpPr>
              <p:nvPr/>
            </p:nvSpPr>
            <p:spPr bwMode="auto">
              <a:xfrm>
                <a:off x="2653" y="2886"/>
                <a:ext cx="726" cy="72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Line 21"/>
              <p:cNvSpPr>
                <a:spLocks noChangeShapeType="1"/>
              </p:cNvSpPr>
              <p:nvPr/>
            </p:nvSpPr>
            <p:spPr bwMode="auto">
              <a:xfrm flipV="1">
                <a:off x="2653" y="2886"/>
                <a:ext cx="726" cy="72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2"/>
              <p:cNvSpPr>
                <a:spLocks noChangeShapeType="1"/>
              </p:cNvSpPr>
              <p:nvPr/>
            </p:nvSpPr>
            <p:spPr bwMode="auto">
              <a:xfrm>
                <a:off x="2653" y="2886"/>
                <a:ext cx="726" cy="72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6" name="Group 23"/>
              <p:cNvGrpSpPr>
                <a:grpSpLocks/>
              </p:cNvGrpSpPr>
              <p:nvPr/>
            </p:nvGrpSpPr>
            <p:grpSpPr bwMode="auto">
              <a:xfrm>
                <a:off x="3016" y="2886"/>
                <a:ext cx="363" cy="363"/>
                <a:chOff x="3016" y="2886"/>
                <a:chExt cx="363" cy="363"/>
              </a:xfrm>
            </p:grpSpPr>
            <p:sp>
              <p:nvSpPr>
                <p:cNvPr id="66" name="Arc 24"/>
                <p:cNvSpPr>
                  <a:spLocks/>
                </p:cNvSpPr>
                <p:nvPr/>
              </p:nvSpPr>
              <p:spPr bwMode="auto">
                <a:xfrm flipV="1">
                  <a:off x="3016" y="2886"/>
                  <a:ext cx="363" cy="363"/>
                </a:xfrm>
                <a:custGeom>
                  <a:avLst/>
                  <a:gdLst>
                    <a:gd name="T0" fmla="*/ 0 w 21600"/>
                    <a:gd name="T1" fmla="*/ 0 h 21600"/>
                    <a:gd name="T2" fmla="*/ 6 w 21600"/>
                    <a:gd name="T3" fmla="*/ 6 h 21600"/>
                    <a:gd name="T4" fmla="*/ 0 w 21600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Arc 25"/>
                <p:cNvSpPr>
                  <a:spLocks/>
                </p:cNvSpPr>
                <p:nvPr/>
              </p:nvSpPr>
              <p:spPr bwMode="auto">
                <a:xfrm rot="10943100" flipV="1">
                  <a:off x="3016" y="2886"/>
                  <a:ext cx="363" cy="363"/>
                </a:xfrm>
                <a:custGeom>
                  <a:avLst/>
                  <a:gdLst>
                    <a:gd name="T0" fmla="*/ 0 w 21615"/>
                    <a:gd name="T1" fmla="*/ 0 h 21600"/>
                    <a:gd name="T2" fmla="*/ 6 w 21615"/>
                    <a:gd name="T3" fmla="*/ 6 h 21600"/>
                    <a:gd name="T4" fmla="*/ 0 w 21615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15" h="21600" fill="none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</a:path>
                    <a:path w="21615" h="21600" stroke="0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  <a:lnTo>
                        <a:pt x="15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7" name="Group 26"/>
              <p:cNvGrpSpPr>
                <a:grpSpLocks/>
              </p:cNvGrpSpPr>
              <p:nvPr/>
            </p:nvGrpSpPr>
            <p:grpSpPr bwMode="auto">
              <a:xfrm rot="10800000">
                <a:off x="2653" y="3249"/>
                <a:ext cx="363" cy="363"/>
                <a:chOff x="3016" y="2886"/>
                <a:chExt cx="363" cy="363"/>
              </a:xfrm>
            </p:grpSpPr>
            <p:sp>
              <p:nvSpPr>
                <p:cNvPr id="64" name="Arc 27"/>
                <p:cNvSpPr>
                  <a:spLocks/>
                </p:cNvSpPr>
                <p:nvPr/>
              </p:nvSpPr>
              <p:spPr bwMode="auto">
                <a:xfrm flipV="1">
                  <a:off x="3016" y="2886"/>
                  <a:ext cx="363" cy="363"/>
                </a:xfrm>
                <a:custGeom>
                  <a:avLst/>
                  <a:gdLst>
                    <a:gd name="T0" fmla="*/ 0 w 21600"/>
                    <a:gd name="T1" fmla="*/ 0 h 21600"/>
                    <a:gd name="T2" fmla="*/ 6 w 21600"/>
                    <a:gd name="T3" fmla="*/ 6 h 21600"/>
                    <a:gd name="T4" fmla="*/ 0 w 21600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Arc 28"/>
                <p:cNvSpPr>
                  <a:spLocks/>
                </p:cNvSpPr>
                <p:nvPr/>
              </p:nvSpPr>
              <p:spPr bwMode="auto">
                <a:xfrm rot="10943100" flipV="1">
                  <a:off x="3016" y="2886"/>
                  <a:ext cx="363" cy="363"/>
                </a:xfrm>
                <a:custGeom>
                  <a:avLst/>
                  <a:gdLst>
                    <a:gd name="T0" fmla="*/ 0 w 21615"/>
                    <a:gd name="T1" fmla="*/ 0 h 21600"/>
                    <a:gd name="T2" fmla="*/ 6 w 21615"/>
                    <a:gd name="T3" fmla="*/ 6 h 21600"/>
                    <a:gd name="T4" fmla="*/ 0 w 21615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15" h="21600" fill="none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</a:path>
                    <a:path w="21615" h="21600" stroke="0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  <a:lnTo>
                        <a:pt x="15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8" name="Group 29"/>
              <p:cNvGrpSpPr>
                <a:grpSpLocks/>
              </p:cNvGrpSpPr>
              <p:nvPr/>
            </p:nvGrpSpPr>
            <p:grpSpPr bwMode="auto">
              <a:xfrm rot="-5400000">
                <a:off x="2653" y="2886"/>
                <a:ext cx="363" cy="363"/>
                <a:chOff x="3016" y="2886"/>
                <a:chExt cx="363" cy="363"/>
              </a:xfrm>
            </p:grpSpPr>
            <p:sp>
              <p:nvSpPr>
                <p:cNvPr id="62" name="Arc 30"/>
                <p:cNvSpPr>
                  <a:spLocks/>
                </p:cNvSpPr>
                <p:nvPr/>
              </p:nvSpPr>
              <p:spPr bwMode="auto">
                <a:xfrm flipV="1">
                  <a:off x="3016" y="2886"/>
                  <a:ext cx="363" cy="363"/>
                </a:xfrm>
                <a:custGeom>
                  <a:avLst/>
                  <a:gdLst>
                    <a:gd name="T0" fmla="*/ 0 w 21600"/>
                    <a:gd name="T1" fmla="*/ 0 h 21600"/>
                    <a:gd name="T2" fmla="*/ 6 w 21600"/>
                    <a:gd name="T3" fmla="*/ 6 h 21600"/>
                    <a:gd name="T4" fmla="*/ 0 w 21600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Arc 31"/>
                <p:cNvSpPr>
                  <a:spLocks/>
                </p:cNvSpPr>
                <p:nvPr/>
              </p:nvSpPr>
              <p:spPr bwMode="auto">
                <a:xfrm rot="10943100" flipV="1">
                  <a:off x="3016" y="2886"/>
                  <a:ext cx="363" cy="363"/>
                </a:xfrm>
                <a:custGeom>
                  <a:avLst/>
                  <a:gdLst>
                    <a:gd name="T0" fmla="*/ 0 w 21615"/>
                    <a:gd name="T1" fmla="*/ 0 h 21600"/>
                    <a:gd name="T2" fmla="*/ 6 w 21615"/>
                    <a:gd name="T3" fmla="*/ 6 h 21600"/>
                    <a:gd name="T4" fmla="*/ 0 w 21615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15" h="21600" fill="none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</a:path>
                    <a:path w="21615" h="21600" stroke="0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  <a:lnTo>
                        <a:pt x="15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9" name="Group 32"/>
              <p:cNvGrpSpPr>
                <a:grpSpLocks/>
              </p:cNvGrpSpPr>
              <p:nvPr/>
            </p:nvGrpSpPr>
            <p:grpSpPr bwMode="auto">
              <a:xfrm rot="5400000">
                <a:off x="3016" y="3249"/>
                <a:ext cx="363" cy="363"/>
                <a:chOff x="3016" y="2886"/>
                <a:chExt cx="363" cy="363"/>
              </a:xfrm>
            </p:grpSpPr>
            <p:sp>
              <p:nvSpPr>
                <p:cNvPr id="60" name="Arc 33"/>
                <p:cNvSpPr>
                  <a:spLocks/>
                </p:cNvSpPr>
                <p:nvPr/>
              </p:nvSpPr>
              <p:spPr bwMode="auto">
                <a:xfrm flipV="1">
                  <a:off x="3016" y="2886"/>
                  <a:ext cx="363" cy="363"/>
                </a:xfrm>
                <a:custGeom>
                  <a:avLst/>
                  <a:gdLst>
                    <a:gd name="T0" fmla="*/ 0 w 21600"/>
                    <a:gd name="T1" fmla="*/ 0 h 21600"/>
                    <a:gd name="T2" fmla="*/ 6 w 21600"/>
                    <a:gd name="T3" fmla="*/ 6 h 21600"/>
                    <a:gd name="T4" fmla="*/ 0 w 21600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Arc 34"/>
                <p:cNvSpPr>
                  <a:spLocks/>
                </p:cNvSpPr>
                <p:nvPr/>
              </p:nvSpPr>
              <p:spPr bwMode="auto">
                <a:xfrm rot="10943100" flipV="1">
                  <a:off x="3016" y="2886"/>
                  <a:ext cx="363" cy="363"/>
                </a:xfrm>
                <a:custGeom>
                  <a:avLst/>
                  <a:gdLst>
                    <a:gd name="T0" fmla="*/ 0 w 21615"/>
                    <a:gd name="T1" fmla="*/ 0 h 21600"/>
                    <a:gd name="T2" fmla="*/ 6 w 21615"/>
                    <a:gd name="T3" fmla="*/ 6 h 21600"/>
                    <a:gd name="T4" fmla="*/ 0 w 21615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15" h="21600" fill="none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</a:path>
                    <a:path w="21615" h="21600" stroke="0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  <a:lnTo>
                        <a:pt x="15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" name="Group 35"/>
            <p:cNvGrpSpPr>
              <a:grpSpLocks/>
            </p:cNvGrpSpPr>
            <p:nvPr/>
          </p:nvGrpSpPr>
          <p:grpSpPr bwMode="auto">
            <a:xfrm>
              <a:off x="3515" y="1162"/>
              <a:ext cx="726" cy="725"/>
              <a:chOff x="2653" y="2886"/>
              <a:chExt cx="726" cy="726"/>
            </a:xfrm>
          </p:grpSpPr>
          <p:sp>
            <p:nvSpPr>
              <p:cNvPr id="38" name="Rectangle 36"/>
              <p:cNvSpPr>
                <a:spLocks noChangeArrowheads="1"/>
              </p:cNvSpPr>
              <p:nvPr/>
            </p:nvSpPr>
            <p:spPr bwMode="auto">
              <a:xfrm>
                <a:off x="2653" y="2886"/>
                <a:ext cx="726" cy="72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37"/>
              <p:cNvSpPr>
                <a:spLocks noChangeShapeType="1"/>
              </p:cNvSpPr>
              <p:nvPr/>
            </p:nvSpPr>
            <p:spPr bwMode="auto">
              <a:xfrm flipV="1">
                <a:off x="2653" y="2886"/>
                <a:ext cx="726" cy="72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38"/>
              <p:cNvSpPr>
                <a:spLocks noChangeShapeType="1"/>
              </p:cNvSpPr>
              <p:nvPr/>
            </p:nvSpPr>
            <p:spPr bwMode="auto">
              <a:xfrm>
                <a:off x="2653" y="2886"/>
                <a:ext cx="726" cy="72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" name="Group 39"/>
              <p:cNvGrpSpPr>
                <a:grpSpLocks/>
              </p:cNvGrpSpPr>
              <p:nvPr/>
            </p:nvGrpSpPr>
            <p:grpSpPr bwMode="auto">
              <a:xfrm>
                <a:off x="3016" y="2886"/>
                <a:ext cx="363" cy="363"/>
                <a:chOff x="3016" y="2886"/>
                <a:chExt cx="363" cy="363"/>
              </a:xfrm>
            </p:grpSpPr>
            <p:sp>
              <p:nvSpPr>
                <p:cNvPr id="51" name="Arc 40"/>
                <p:cNvSpPr>
                  <a:spLocks/>
                </p:cNvSpPr>
                <p:nvPr/>
              </p:nvSpPr>
              <p:spPr bwMode="auto">
                <a:xfrm flipV="1">
                  <a:off x="3016" y="2886"/>
                  <a:ext cx="363" cy="363"/>
                </a:xfrm>
                <a:custGeom>
                  <a:avLst/>
                  <a:gdLst>
                    <a:gd name="T0" fmla="*/ 0 w 21600"/>
                    <a:gd name="T1" fmla="*/ 0 h 21600"/>
                    <a:gd name="T2" fmla="*/ 6 w 21600"/>
                    <a:gd name="T3" fmla="*/ 6 h 21600"/>
                    <a:gd name="T4" fmla="*/ 0 w 21600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Arc 41"/>
                <p:cNvSpPr>
                  <a:spLocks/>
                </p:cNvSpPr>
                <p:nvPr/>
              </p:nvSpPr>
              <p:spPr bwMode="auto">
                <a:xfrm rot="10943100" flipV="1">
                  <a:off x="3016" y="2886"/>
                  <a:ext cx="363" cy="363"/>
                </a:xfrm>
                <a:custGeom>
                  <a:avLst/>
                  <a:gdLst>
                    <a:gd name="T0" fmla="*/ 0 w 21615"/>
                    <a:gd name="T1" fmla="*/ 0 h 21600"/>
                    <a:gd name="T2" fmla="*/ 6 w 21615"/>
                    <a:gd name="T3" fmla="*/ 6 h 21600"/>
                    <a:gd name="T4" fmla="*/ 0 w 21615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15" h="21600" fill="none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</a:path>
                    <a:path w="21615" h="21600" stroke="0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  <a:lnTo>
                        <a:pt x="15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" name="Group 42"/>
              <p:cNvGrpSpPr>
                <a:grpSpLocks/>
              </p:cNvGrpSpPr>
              <p:nvPr/>
            </p:nvGrpSpPr>
            <p:grpSpPr bwMode="auto">
              <a:xfrm rot="10800000">
                <a:off x="2653" y="3249"/>
                <a:ext cx="363" cy="363"/>
                <a:chOff x="3016" y="2886"/>
                <a:chExt cx="363" cy="363"/>
              </a:xfrm>
            </p:grpSpPr>
            <p:sp>
              <p:nvSpPr>
                <p:cNvPr id="49" name="Arc 43"/>
                <p:cNvSpPr>
                  <a:spLocks/>
                </p:cNvSpPr>
                <p:nvPr/>
              </p:nvSpPr>
              <p:spPr bwMode="auto">
                <a:xfrm flipV="1">
                  <a:off x="3016" y="2886"/>
                  <a:ext cx="363" cy="363"/>
                </a:xfrm>
                <a:custGeom>
                  <a:avLst/>
                  <a:gdLst>
                    <a:gd name="T0" fmla="*/ 0 w 21600"/>
                    <a:gd name="T1" fmla="*/ 0 h 21600"/>
                    <a:gd name="T2" fmla="*/ 6 w 21600"/>
                    <a:gd name="T3" fmla="*/ 6 h 21600"/>
                    <a:gd name="T4" fmla="*/ 0 w 21600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Arc 44"/>
                <p:cNvSpPr>
                  <a:spLocks/>
                </p:cNvSpPr>
                <p:nvPr/>
              </p:nvSpPr>
              <p:spPr bwMode="auto">
                <a:xfrm rot="10943100" flipV="1">
                  <a:off x="3016" y="2886"/>
                  <a:ext cx="363" cy="363"/>
                </a:xfrm>
                <a:custGeom>
                  <a:avLst/>
                  <a:gdLst>
                    <a:gd name="T0" fmla="*/ 0 w 21615"/>
                    <a:gd name="T1" fmla="*/ 0 h 21600"/>
                    <a:gd name="T2" fmla="*/ 6 w 21615"/>
                    <a:gd name="T3" fmla="*/ 6 h 21600"/>
                    <a:gd name="T4" fmla="*/ 0 w 21615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15" h="21600" fill="none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</a:path>
                    <a:path w="21615" h="21600" stroke="0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  <a:lnTo>
                        <a:pt x="15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3" name="Group 45"/>
              <p:cNvGrpSpPr>
                <a:grpSpLocks/>
              </p:cNvGrpSpPr>
              <p:nvPr/>
            </p:nvGrpSpPr>
            <p:grpSpPr bwMode="auto">
              <a:xfrm rot="-5400000">
                <a:off x="2653" y="2886"/>
                <a:ext cx="363" cy="363"/>
                <a:chOff x="3016" y="2886"/>
                <a:chExt cx="363" cy="363"/>
              </a:xfrm>
            </p:grpSpPr>
            <p:sp>
              <p:nvSpPr>
                <p:cNvPr id="47" name="Arc 46"/>
                <p:cNvSpPr>
                  <a:spLocks/>
                </p:cNvSpPr>
                <p:nvPr/>
              </p:nvSpPr>
              <p:spPr bwMode="auto">
                <a:xfrm flipV="1">
                  <a:off x="3016" y="2886"/>
                  <a:ext cx="363" cy="363"/>
                </a:xfrm>
                <a:custGeom>
                  <a:avLst/>
                  <a:gdLst>
                    <a:gd name="T0" fmla="*/ 0 w 21600"/>
                    <a:gd name="T1" fmla="*/ 0 h 21600"/>
                    <a:gd name="T2" fmla="*/ 6 w 21600"/>
                    <a:gd name="T3" fmla="*/ 6 h 21600"/>
                    <a:gd name="T4" fmla="*/ 0 w 21600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Arc 47"/>
                <p:cNvSpPr>
                  <a:spLocks/>
                </p:cNvSpPr>
                <p:nvPr/>
              </p:nvSpPr>
              <p:spPr bwMode="auto">
                <a:xfrm rot="10943100" flipV="1">
                  <a:off x="3016" y="2886"/>
                  <a:ext cx="363" cy="363"/>
                </a:xfrm>
                <a:custGeom>
                  <a:avLst/>
                  <a:gdLst>
                    <a:gd name="T0" fmla="*/ 0 w 21615"/>
                    <a:gd name="T1" fmla="*/ 0 h 21600"/>
                    <a:gd name="T2" fmla="*/ 6 w 21615"/>
                    <a:gd name="T3" fmla="*/ 6 h 21600"/>
                    <a:gd name="T4" fmla="*/ 0 w 21615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15" h="21600" fill="none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</a:path>
                    <a:path w="21615" h="21600" stroke="0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  <a:lnTo>
                        <a:pt x="15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" name="Group 48"/>
              <p:cNvGrpSpPr>
                <a:grpSpLocks/>
              </p:cNvGrpSpPr>
              <p:nvPr/>
            </p:nvGrpSpPr>
            <p:grpSpPr bwMode="auto">
              <a:xfrm rot="5400000">
                <a:off x="3016" y="3249"/>
                <a:ext cx="363" cy="363"/>
                <a:chOff x="3016" y="2886"/>
                <a:chExt cx="363" cy="363"/>
              </a:xfrm>
            </p:grpSpPr>
            <p:sp>
              <p:nvSpPr>
                <p:cNvPr id="45" name="Arc 49"/>
                <p:cNvSpPr>
                  <a:spLocks/>
                </p:cNvSpPr>
                <p:nvPr/>
              </p:nvSpPr>
              <p:spPr bwMode="auto">
                <a:xfrm flipV="1">
                  <a:off x="3016" y="2886"/>
                  <a:ext cx="363" cy="363"/>
                </a:xfrm>
                <a:custGeom>
                  <a:avLst/>
                  <a:gdLst>
                    <a:gd name="T0" fmla="*/ 0 w 21600"/>
                    <a:gd name="T1" fmla="*/ 0 h 21600"/>
                    <a:gd name="T2" fmla="*/ 6 w 21600"/>
                    <a:gd name="T3" fmla="*/ 6 h 21600"/>
                    <a:gd name="T4" fmla="*/ 0 w 21600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Arc 50"/>
                <p:cNvSpPr>
                  <a:spLocks/>
                </p:cNvSpPr>
                <p:nvPr/>
              </p:nvSpPr>
              <p:spPr bwMode="auto">
                <a:xfrm rot="10943100" flipV="1">
                  <a:off x="3016" y="2886"/>
                  <a:ext cx="363" cy="363"/>
                </a:xfrm>
                <a:custGeom>
                  <a:avLst/>
                  <a:gdLst>
                    <a:gd name="T0" fmla="*/ 0 w 21615"/>
                    <a:gd name="T1" fmla="*/ 0 h 21600"/>
                    <a:gd name="T2" fmla="*/ 6 w 21615"/>
                    <a:gd name="T3" fmla="*/ 6 h 21600"/>
                    <a:gd name="T4" fmla="*/ 0 w 21615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15" h="21600" fill="none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</a:path>
                    <a:path w="21615" h="21600" stroke="0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  <a:lnTo>
                        <a:pt x="15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" name="Group 51"/>
            <p:cNvGrpSpPr>
              <a:grpSpLocks/>
            </p:cNvGrpSpPr>
            <p:nvPr/>
          </p:nvGrpSpPr>
          <p:grpSpPr bwMode="auto">
            <a:xfrm>
              <a:off x="4241" y="1162"/>
              <a:ext cx="726" cy="725"/>
              <a:chOff x="2653" y="2886"/>
              <a:chExt cx="726" cy="726"/>
            </a:xfrm>
          </p:grpSpPr>
          <p:sp>
            <p:nvSpPr>
              <p:cNvPr id="23" name="Rectangle 52"/>
              <p:cNvSpPr>
                <a:spLocks noChangeArrowheads="1"/>
              </p:cNvSpPr>
              <p:nvPr/>
            </p:nvSpPr>
            <p:spPr bwMode="auto">
              <a:xfrm>
                <a:off x="2653" y="2886"/>
                <a:ext cx="726" cy="72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53"/>
              <p:cNvSpPr>
                <a:spLocks noChangeShapeType="1"/>
              </p:cNvSpPr>
              <p:nvPr/>
            </p:nvSpPr>
            <p:spPr bwMode="auto">
              <a:xfrm flipV="1">
                <a:off x="2653" y="2886"/>
                <a:ext cx="726" cy="72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54"/>
              <p:cNvSpPr>
                <a:spLocks noChangeShapeType="1"/>
              </p:cNvSpPr>
              <p:nvPr/>
            </p:nvSpPr>
            <p:spPr bwMode="auto">
              <a:xfrm>
                <a:off x="2653" y="2886"/>
                <a:ext cx="726" cy="72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" name="Group 55"/>
              <p:cNvGrpSpPr>
                <a:grpSpLocks/>
              </p:cNvGrpSpPr>
              <p:nvPr/>
            </p:nvGrpSpPr>
            <p:grpSpPr bwMode="auto">
              <a:xfrm>
                <a:off x="3016" y="2886"/>
                <a:ext cx="363" cy="363"/>
                <a:chOff x="3016" y="2886"/>
                <a:chExt cx="363" cy="363"/>
              </a:xfrm>
            </p:grpSpPr>
            <p:sp>
              <p:nvSpPr>
                <p:cNvPr id="36" name="Arc 56"/>
                <p:cNvSpPr>
                  <a:spLocks/>
                </p:cNvSpPr>
                <p:nvPr/>
              </p:nvSpPr>
              <p:spPr bwMode="auto">
                <a:xfrm flipV="1">
                  <a:off x="3016" y="2886"/>
                  <a:ext cx="363" cy="363"/>
                </a:xfrm>
                <a:custGeom>
                  <a:avLst/>
                  <a:gdLst>
                    <a:gd name="T0" fmla="*/ 0 w 21600"/>
                    <a:gd name="T1" fmla="*/ 0 h 21600"/>
                    <a:gd name="T2" fmla="*/ 6 w 21600"/>
                    <a:gd name="T3" fmla="*/ 6 h 21600"/>
                    <a:gd name="T4" fmla="*/ 0 w 21600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Arc 57"/>
                <p:cNvSpPr>
                  <a:spLocks/>
                </p:cNvSpPr>
                <p:nvPr/>
              </p:nvSpPr>
              <p:spPr bwMode="auto">
                <a:xfrm rot="10943100" flipV="1">
                  <a:off x="3016" y="2886"/>
                  <a:ext cx="363" cy="363"/>
                </a:xfrm>
                <a:custGeom>
                  <a:avLst/>
                  <a:gdLst>
                    <a:gd name="T0" fmla="*/ 0 w 21615"/>
                    <a:gd name="T1" fmla="*/ 0 h 21600"/>
                    <a:gd name="T2" fmla="*/ 6 w 21615"/>
                    <a:gd name="T3" fmla="*/ 6 h 21600"/>
                    <a:gd name="T4" fmla="*/ 0 w 21615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15" h="21600" fill="none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</a:path>
                    <a:path w="21615" h="21600" stroke="0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  <a:lnTo>
                        <a:pt x="15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58"/>
              <p:cNvGrpSpPr>
                <a:grpSpLocks/>
              </p:cNvGrpSpPr>
              <p:nvPr/>
            </p:nvGrpSpPr>
            <p:grpSpPr bwMode="auto">
              <a:xfrm rot="10800000">
                <a:off x="2653" y="3249"/>
                <a:ext cx="363" cy="363"/>
                <a:chOff x="3016" y="2886"/>
                <a:chExt cx="363" cy="363"/>
              </a:xfrm>
            </p:grpSpPr>
            <p:sp>
              <p:nvSpPr>
                <p:cNvPr id="34" name="Arc 59"/>
                <p:cNvSpPr>
                  <a:spLocks/>
                </p:cNvSpPr>
                <p:nvPr/>
              </p:nvSpPr>
              <p:spPr bwMode="auto">
                <a:xfrm flipV="1">
                  <a:off x="3016" y="2886"/>
                  <a:ext cx="363" cy="363"/>
                </a:xfrm>
                <a:custGeom>
                  <a:avLst/>
                  <a:gdLst>
                    <a:gd name="T0" fmla="*/ 0 w 21600"/>
                    <a:gd name="T1" fmla="*/ 0 h 21600"/>
                    <a:gd name="T2" fmla="*/ 6 w 21600"/>
                    <a:gd name="T3" fmla="*/ 6 h 21600"/>
                    <a:gd name="T4" fmla="*/ 0 w 21600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Arc 60"/>
                <p:cNvSpPr>
                  <a:spLocks/>
                </p:cNvSpPr>
                <p:nvPr/>
              </p:nvSpPr>
              <p:spPr bwMode="auto">
                <a:xfrm rot="10943100" flipV="1">
                  <a:off x="3016" y="2886"/>
                  <a:ext cx="363" cy="363"/>
                </a:xfrm>
                <a:custGeom>
                  <a:avLst/>
                  <a:gdLst>
                    <a:gd name="T0" fmla="*/ 0 w 21615"/>
                    <a:gd name="T1" fmla="*/ 0 h 21600"/>
                    <a:gd name="T2" fmla="*/ 6 w 21615"/>
                    <a:gd name="T3" fmla="*/ 6 h 21600"/>
                    <a:gd name="T4" fmla="*/ 0 w 21615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15" h="21600" fill="none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</a:path>
                    <a:path w="21615" h="21600" stroke="0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  <a:lnTo>
                        <a:pt x="15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61"/>
              <p:cNvGrpSpPr>
                <a:grpSpLocks/>
              </p:cNvGrpSpPr>
              <p:nvPr/>
            </p:nvGrpSpPr>
            <p:grpSpPr bwMode="auto">
              <a:xfrm rot="-5400000">
                <a:off x="2653" y="2886"/>
                <a:ext cx="363" cy="363"/>
                <a:chOff x="3016" y="2886"/>
                <a:chExt cx="363" cy="363"/>
              </a:xfrm>
            </p:grpSpPr>
            <p:sp>
              <p:nvSpPr>
                <p:cNvPr id="32" name="Arc 62"/>
                <p:cNvSpPr>
                  <a:spLocks/>
                </p:cNvSpPr>
                <p:nvPr/>
              </p:nvSpPr>
              <p:spPr bwMode="auto">
                <a:xfrm flipV="1">
                  <a:off x="3016" y="2886"/>
                  <a:ext cx="363" cy="363"/>
                </a:xfrm>
                <a:custGeom>
                  <a:avLst/>
                  <a:gdLst>
                    <a:gd name="T0" fmla="*/ 0 w 21600"/>
                    <a:gd name="T1" fmla="*/ 0 h 21600"/>
                    <a:gd name="T2" fmla="*/ 6 w 21600"/>
                    <a:gd name="T3" fmla="*/ 6 h 21600"/>
                    <a:gd name="T4" fmla="*/ 0 w 21600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Arc 63"/>
                <p:cNvSpPr>
                  <a:spLocks/>
                </p:cNvSpPr>
                <p:nvPr/>
              </p:nvSpPr>
              <p:spPr bwMode="auto">
                <a:xfrm rot="10943100" flipV="1">
                  <a:off x="3016" y="2886"/>
                  <a:ext cx="363" cy="363"/>
                </a:xfrm>
                <a:custGeom>
                  <a:avLst/>
                  <a:gdLst>
                    <a:gd name="T0" fmla="*/ 0 w 21615"/>
                    <a:gd name="T1" fmla="*/ 0 h 21600"/>
                    <a:gd name="T2" fmla="*/ 6 w 21615"/>
                    <a:gd name="T3" fmla="*/ 6 h 21600"/>
                    <a:gd name="T4" fmla="*/ 0 w 21615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15" h="21600" fill="none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</a:path>
                    <a:path w="21615" h="21600" stroke="0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  <a:lnTo>
                        <a:pt x="15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64"/>
              <p:cNvGrpSpPr>
                <a:grpSpLocks/>
              </p:cNvGrpSpPr>
              <p:nvPr/>
            </p:nvGrpSpPr>
            <p:grpSpPr bwMode="auto">
              <a:xfrm rot="5400000">
                <a:off x="3016" y="3249"/>
                <a:ext cx="363" cy="363"/>
                <a:chOff x="3016" y="2886"/>
                <a:chExt cx="363" cy="363"/>
              </a:xfrm>
            </p:grpSpPr>
            <p:sp>
              <p:nvSpPr>
                <p:cNvPr id="30" name="Arc 65"/>
                <p:cNvSpPr>
                  <a:spLocks/>
                </p:cNvSpPr>
                <p:nvPr/>
              </p:nvSpPr>
              <p:spPr bwMode="auto">
                <a:xfrm flipV="1">
                  <a:off x="3016" y="2886"/>
                  <a:ext cx="363" cy="363"/>
                </a:xfrm>
                <a:custGeom>
                  <a:avLst/>
                  <a:gdLst>
                    <a:gd name="T0" fmla="*/ 0 w 21600"/>
                    <a:gd name="T1" fmla="*/ 0 h 21600"/>
                    <a:gd name="T2" fmla="*/ 6 w 21600"/>
                    <a:gd name="T3" fmla="*/ 6 h 21600"/>
                    <a:gd name="T4" fmla="*/ 0 w 21600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Arc 66"/>
                <p:cNvSpPr>
                  <a:spLocks/>
                </p:cNvSpPr>
                <p:nvPr/>
              </p:nvSpPr>
              <p:spPr bwMode="auto">
                <a:xfrm rot="10943100" flipV="1">
                  <a:off x="3016" y="2886"/>
                  <a:ext cx="363" cy="363"/>
                </a:xfrm>
                <a:custGeom>
                  <a:avLst/>
                  <a:gdLst>
                    <a:gd name="T0" fmla="*/ 0 w 21615"/>
                    <a:gd name="T1" fmla="*/ 0 h 21600"/>
                    <a:gd name="T2" fmla="*/ 6 w 21615"/>
                    <a:gd name="T3" fmla="*/ 6 h 21600"/>
                    <a:gd name="T4" fmla="*/ 0 w 21615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15" h="21600" fill="none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</a:path>
                    <a:path w="21615" h="21600" stroke="0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  <a:lnTo>
                        <a:pt x="15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8" name="Line 121"/>
          <p:cNvSpPr>
            <a:spLocks noChangeShapeType="1"/>
          </p:cNvSpPr>
          <p:nvPr/>
        </p:nvSpPr>
        <p:spPr bwMode="auto">
          <a:xfrm>
            <a:off x="5381625" y="3281363"/>
            <a:ext cx="34575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Line 122"/>
          <p:cNvSpPr>
            <a:spLocks noChangeShapeType="1"/>
          </p:cNvSpPr>
          <p:nvPr/>
        </p:nvSpPr>
        <p:spPr bwMode="auto">
          <a:xfrm>
            <a:off x="8839200" y="3281363"/>
            <a:ext cx="0" cy="11525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Line 123"/>
          <p:cNvSpPr>
            <a:spLocks noChangeShapeType="1"/>
          </p:cNvSpPr>
          <p:nvPr/>
        </p:nvSpPr>
        <p:spPr bwMode="auto">
          <a:xfrm>
            <a:off x="5381625" y="3281363"/>
            <a:ext cx="0" cy="11525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124"/>
          <p:cNvSpPr>
            <a:spLocks noChangeShapeType="1"/>
          </p:cNvSpPr>
          <p:nvPr/>
        </p:nvSpPr>
        <p:spPr bwMode="auto">
          <a:xfrm>
            <a:off x="5381625" y="4433888"/>
            <a:ext cx="34575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2" name="Group 127"/>
          <p:cNvGrpSpPr>
            <a:grpSpLocks/>
          </p:cNvGrpSpPr>
          <p:nvPr/>
        </p:nvGrpSpPr>
        <p:grpSpPr bwMode="auto">
          <a:xfrm>
            <a:off x="5715000" y="4800600"/>
            <a:ext cx="3048000" cy="1752600"/>
            <a:chOff x="3600" y="3024"/>
            <a:chExt cx="1920" cy="1104"/>
          </a:xfrm>
        </p:grpSpPr>
        <p:sp>
          <p:nvSpPr>
            <p:cNvPr id="73" name="AutoShape 125"/>
            <p:cNvSpPr>
              <a:spLocks noChangeArrowheads="1"/>
            </p:cNvSpPr>
            <p:nvPr/>
          </p:nvSpPr>
          <p:spPr bwMode="auto">
            <a:xfrm>
              <a:off x="3600" y="3024"/>
              <a:ext cx="1920" cy="1104"/>
            </a:xfrm>
            <a:prstGeom prst="cloudCallout">
              <a:avLst>
                <a:gd name="adj1" fmla="val -24792"/>
                <a:gd name="adj2" fmla="val -65310"/>
              </a:avLst>
            </a:prstGeom>
            <a:solidFill>
              <a:srgbClr val="CC3399"/>
            </a:solidFill>
            <a:ln>
              <a:noFill/>
            </a:ln>
            <a:effectLst>
              <a:prstShdw prst="shdw17" dist="17961" dir="2700000">
                <a:srgbClr val="7A1F5C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>
                <a:solidFill>
                  <a:srgbClr val="339966"/>
                </a:solidFill>
                <a:latin typeface="Times New Roman" pitchFamily="18" charset="0"/>
              </a:endParaRPr>
            </a:p>
          </p:txBody>
        </p:sp>
        <p:sp>
          <p:nvSpPr>
            <p:cNvPr id="74" name="Text Box 126"/>
            <p:cNvSpPr txBox="1">
              <a:spLocks noChangeArrowheads="1"/>
            </p:cNvSpPr>
            <p:nvPr/>
          </p:nvSpPr>
          <p:spPr bwMode="auto">
            <a:xfrm>
              <a:off x="3720" y="3081"/>
              <a:ext cx="1680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algn="ctr" eaLnBrk="1" hangingPunct="1"/>
              <a:r>
                <a: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So </a:t>
              </a:r>
              <a:r>
                <a:rPr lang="en-US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sánh</a:t>
              </a:r>
              <a:r>
                <a: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viên</a:t>
              </a:r>
              <a:r>
                <a: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gạch</a:t>
              </a:r>
              <a:r>
                <a: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vuông</a:t>
              </a:r>
              <a:r>
                <a: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75" name="TextBox 4"/>
          <p:cNvSpPr txBox="1">
            <a:spLocks noChangeArrowheads="1"/>
          </p:cNvSpPr>
          <p:nvPr/>
        </p:nvSpPr>
        <p:spPr bwMode="auto">
          <a:xfrm>
            <a:off x="881063" y="2925763"/>
            <a:ext cx="1328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2020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7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7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7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utoUpdateAnimBg="0"/>
      <p:bldP spid="8" grpId="1"/>
      <p:bldP spid="9" grpId="0" autoUpdateAnimBg="0"/>
      <p:bldP spid="9" grpId="1"/>
      <p:bldP spid="10" grpId="0" autoUpdateAnimBg="0"/>
      <p:bldP spid="10" grpId="1"/>
      <p:bldP spid="14" grpId="0" autoUpdateAnimBg="0"/>
      <p:bldP spid="15" grpId="0" autoUpdateAnimBg="0"/>
      <p:bldP spid="15" grpId="1"/>
      <p:bldP spid="17" grpId="0" autoUpdateAnimBg="0"/>
      <p:bldP spid="18" grpId="0" animBg="1"/>
      <p:bldP spid="68" grpId="0" animBg="1"/>
      <p:bldP spid="69" grpId="0" animBg="1"/>
      <p:bldP spid="70" grpId="0" animBg="1"/>
      <p:bldP spid="71" grpId="0" animBg="1"/>
      <p:bldP spid="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2713" y="1308100"/>
            <a:ext cx="102784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600" b="1" i="1" u="sng" dirty="0" err="1">
                <a:solidFill>
                  <a:srgbClr val="CC00FF"/>
                </a:solidFill>
                <a:latin typeface="Times New Roman" pitchFamily="18" charset="0"/>
              </a:rPr>
              <a:t>Bài</a:t>
            </a:r>
            <a:r>
              <a:rPr lang="en-US" sz="2600" b="1" i="1" u="sng" dirty="0">
                <a:solidFill>
                  <a:srgbClr val="CC00FF"/>
                </a:solidFill>
                <a:latin typeface="Times New Roman" pitchFamily="18" charset="0"/>
              </a:rPr>
              <a:t> </a:t>
            </a:r>
            <a:r>
              <a:rPr lang="en-US" sz="2600" b="1" i="1" u="sng" dirty="0" smtClean="0">
                <a:solidFill>
                  <a:srgbClr val="CC00FF"/>
                </a:solidFill>
                <a:latin typeface="Times New Roman" pitchFamily="18" charset="0"/>
              </a:rPr>
              <a:t>5</a:t>
            </a:r>
            <a:r>
              <a:rPr lang="en-US" sz="2600" b="1" i="1" dirty="0" smtClean="0">
                <a:solidFill>
                  <a:srgbClr val="CC00FF"/>
                </a:solidFill>
                <a:latin typeface="Times New Roman" pitchFamily="18" charset="0"/>
              </a:rPr>
              <a:t>:</a:t>
            </a:r>
            <a:endParaRPr lang="en-US" sz="2600" b="1" i="1" dirty="0">
              <a:solidFill>
                <a:srgbClr val="CC00FF"/>
              </a:solidFill>
              <a:latin typeface="Times New Roman" pitchFamily="18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2492375" y="228600"/>
            <a:ext cx="44418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996633"/>
                </a:solidFill>
                <a:latin typeface="Times New Roman" pitchFamily="18" charset="0"/>
              </a:rPr>
              <a:t>CHU VI HÌNH VUÔNG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905000" y="4033838"/>
            <a:ext cx="6765925" cy="213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400"/>
              </a:spcBef>
            </a:pPr>
            <a:r>
              <a:rPr lang="en-US" sz="2600">
                <a:latin typeface="Times New Roman" pitchFamily="18" charset="0"/>
                <a:cs typeface="Times New Roman" pitchFamily="18" charset="0"/>
              </a:rPr>
              <a:t>Nhìn vào hình vẽ ta thấy chu vi hình chữ nhật bằng độ dài 8 cạnh viên gạch hoa hình vuông.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</a:pPr>
            <a:r>
              <a:rPr lang="en-US" sz="2600">
                <a:latin typeface="Times New Roman" pitchFamily="18" charset="0"/>
                <a:cs typeface="Times New Roman" pitchFamily="18" charset="0"/>
              </a:rPr>
              <a:t>	Chu vi hình chữ nhật là: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</a:pPr>
            <a:r>
              <a:rPr lang="en-US" sz="2600">
                <a:latin typeface="Times New Roman" pitchFamily="18" charset="0"/>
                <a:cs typeface="Times New Roman" pitchFamily="18" charset="0"/>
              </a:rPr>
              <a:t>  	      20 x 8 = 160 (cm)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</a:pPr>
            <a:r>
              <a:rPr lang="en-US" sz="2600">
                <a:latin typeface="Times New Roman" pitchFamily="18" charset="0"/>
                <a:cs typeface="Times New Roman" pitchFamily="18" charset="0"/>
              </a:rPr>
              <a:t>		Đáp số: 160 cm </a:t>
            </a:r>
          </a:p>
        </p:txBody>
      </p: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5257800" y="2590800"/>
            <a:ext cx="3457575" cy="1150938"/>
            <a:chOff x="2789" y="1162"/>
            <a:chExt cx="2178" cy="725"/>
          </a:xfrm>
        </p:grpSpPr>
        <p:grpSp>
          <p:nvGrpSpPr>
            <p:cNvPr id="9" name="Group 18"/>
            <p:cNvGrpSpPr>
              <a:grpSpLocks/>
            </p:cNvGrpSpPr>
            <p:nvPr/>
          </p:nvGrpSpPr>
          <p:grpSpPr bwMode="auto">
            <a:xfrm>
              <a:off x="2789" y="1162"/>
              <a:ext cx="726" cy="725"/>
              <a:chOff x="2653" y="2886"/>
              <a:chExt cx="726" cy="726"/>
            </a:xfrm>
          </p:grpSpPr>
          <p:sp>
            <p:nvSpPr>
              <p:cNvPr id="42" name="Rectangle 19"/>
              <p:cNvSpPr>
                <a:spLocks noChangeArrowheads="1"/>
              </p:cNvSpPr>
              <p:nvPr/>
            </p:nvSpPr>
            <p:spPr bwMode="auto">
              <a:xfrm>
                <a:off x="2653" y="2886"/>
                <a:ext cx="726" cy="72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20"/>
              <p:cNvSpPr>
                <a:spLocks noChangeShapeType="1"/>
              </p:cNvSpPr>
              <p:nvPr/>
            </p:nvSpPr>
            <p:spPr bwMode="auto">
              <a:xfrm flipV="1">
                <a:off x="2653" y="2886"/>
                <a:ext cx="726" cy="72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1"/>
              <p:cNvSpPr>
                <a:spLocks noChangeShapeType="1"/>
              </p:cNvSpPr>
              <p:nvPr/>
            </p:nvSpPr>
            <p:spPr bwMode="auto">
              <a:xfrm>
                <a:off x="2653" y="2886"/>
                <a:ext cx="726" cy="72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5" name="Group 22"/>
              <p:cNvGrpSpPr>
                <a:grpSpLocks/>
              </p:cNvGrpSpPr>
              <p:nvPr/>
            </p:nvGrpSpPr>
            <p:grpSpPr bwMode="auto">
              <a:xfrm>
                <a:off x="3016" y="2886"/>
                <a:ext cx="363" cy="363"/>
                <a:chOff x="3016" y="2886"/>
                <a:chExt cx="363" cy="363"/>
              </a:xfrm>
            </p:grpSpPr>
            <p:sp>
              <p:nvSpPr>
                <p:cNvPr id="55" name="Arc 23"/>
                <p:cNvSpPr>
                  <a:spLocks/>
                </p:cNvSpPr>
                <p:nvPr/>
              </p:nvSpPr>
              <p:spPr bwMode="auto">
                <a:xfrm flipV="1">
                  <a:off x="3016" y="2886"/>
                  <a:ext cx="363" cy="363"/>
                </a:xfrm>
                <a:custGeom>
                  <a:avLst/>
                  <a:gdLst>
                    <a:gd name="T0" fmla="*/ 0 w 21600"/>
                    <a:gd name="T1" fmla="*/ 0 h 21600"/>
                    <a:gd name="T2" fmla="*/ 6 w 21600"/>
                    <a:gd name="T3" fmla="*/ 6 h 21600"/>
                    <a:gd name="T4" fmla="*/ 0 w 21600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Arc 24"/>
                <p:cNvSpPr>
                  <a:spLocks/>
                </p:cNvSpPr>
                <p:nvPr/>
              </p:nvSpPr>
              <p:spPr bwMode="auto">
                <a:xfrm rot="10943100" flipV="1">
                  <a:off x="3016" y="2886"/>
                  <a:ext cx="363" cy="363"/>
                </a:xfrm>
                <a:custGeom>
                  <a:avLst/>
                  <a:gdLst>
                    <a:gd name="T0" fmla="*/ 0 w 21615"/>
                    <a:gd name="T1" fmla="*/ 0 h 21600"/>
                    <a:gd name="T2" fmla="*/ 6 w 21615"/>
                    <a:gd name="T3" fmla="*/ 6 h 21600"/>
                    <a:gd name="T4" fmla="*/ 0 w 21615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15" h="21600" fill="none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</a:path>
                    <a:path w="21615" h="21600" stroke="0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  <a:lnTo>
                        <a:pt x="15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6" name="Group 25"/>
              <p:cNvGrpSpPr>
                <a:grpSpLocks/>
              </p:cNvGrpSpPr>
              <p:nvPr/>
            </p:nvGrpSpPr>
            <p:grpSpPr bwMode="auto">
              <a:xfrm rot="10800000">
                <a:off x="2653" y="3249"/>
                <a:ext cx="363" cy="363"/>
                <a:chOff x="3016" y="2886"/>
                <a:chExt cx="363" cy="363"/>
              </a:xfrm>
            </p:grpSpPr>
            <p:sp>
              <p:nvSpPr>
                <p:cNvPr id="53" name="Arc 26"/>
                <p:cNvSpPr>
                  <a:spLocks/>
                </p:cNvSpPr>
                <p:nvPr/>
              </p:nvSpPr>
              <p:spPr bwMode="auto">
                <a:xfrm flipV="1">
                  <a:off x="3016" y="2886"/>
                  <a:ext cx="363" cy="363"/>
                </a:xfrm>
                <a:custGeom>
                  <a:avLst/>
                  <a:gdLst>
                    <a:gd name="T0" fmla="*/ 0 w 21600"/>
                    <a:gd name="T1" fmla="*/ 0 h 21600"/>
                    <a:gd name="T2" fmla="*/ 6 w 21600"/>
                    <a:gd name="T3" fmla="*/ 6 h 21600"/>
                    <a:gd name="T4" fmla="*/ 0 w 21600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Arc 27"/>
                <p:cNvSpPr>
                  <a:spLocks/>
                </p:cNvSpPr>
                <p:nvPr/>
              </p:nvSpPr>
              <p:spPr bwMode="auto">
                <a:xfrm rot="10943100" flipV="1">
                  <a:off x="3016" y="2886"/>
                  <a:ext cx="363" cy="363"/>
                </a:xfrm>
                <a:custGeom>
                  <a:avLst/>
                  <a:gdLst>
                    <a:gd name="T0" fmla="*/ 0 w 21615"/>
                    <a:gd name="T1" fmla="*/ 0 h 21600"/>
                    <a:gd name="T2" fmla="*/ 6 w 21615"/>
                    <a:gd name="T3" fmla="*/ 6 h 21600"/>
                    <a:gd name="T4" fmla="*/ 0 w 21615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15" h="21600" fill="none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</a:path>
                    <a:path w="21615" h="21600" stroke="0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  <a:lnTo>
                        <a:pt x="15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7" name="Group 28"/>
              <p:cNvGrpSpPr>
                <a:grpSpLocks/>
              </p:cNvGrpSpPr>
              <p:nvPr/>
            </p:nvGrpSpPr>
            <p:grpSpPr bwMode="auto">
              <a:xfrm rot="-5400000">
                <a:off x="2653" y="2886"/>
                <a:ext cx="363" cy="363"/>
                <a:chOff x="3016" y="2886"/>
                <a:chExt cx="363" cy="363"/>
              </a:xfrm>
            </p:grpSpPr>
            <p:sp>
              <p:nvSpPr>
                <p:cNvPr id="51" name="Arc 29"/>
                <p:cNvSpPr>
                  <a:spLocks/>
                </p:cNvSpPr>
                <p:nvPr/>
              </p:nvSpPr>
              <p:spPr bwMode="auto">
                <a:xfrm flipV="1">
                  <a:off x="3016" y="2886"/>
                  <a:ext cx="363" cy="363"/>
                </a:xfrm>
                <a:custGeom>
                  <a:avLst/>
                  <a:gdLst>
                    <a:gd name="T0" fmla="*/ 0 w 21600"/>
                    <a:gd name="T1" fmla="*/ 0 h 21600"/>
                    <a:gd name="T2" fmla="*/ 6 w 21600"/>
                    <a:gd name="T3" fmla="*/ 6 h 21600"/>
                    <a:gd name="T4" fmla="*/ 0 w 21600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Arc 30"/>
                <p:cNvSpPr>
                  <a:spLocks/>
                </p:cNvSpPr>
                <p:nvPr/>
              </p:nvSpPr>
              <p:spPr bwMode="auto">
                <a:xfrm rot="10943100" flipV="1">
                  <a:off x="3016" y="2886"/>
                  <a:ext cx="363" cy="363"/>
                </a:xfrm>
                <a:custGeom>
                  <a:avLst/>
                  <a:gdLst>
                    <a:gd name="T0" fmla="*/ 0 w 21615"/>
                    <a:gd name="T1" fmla="*/ 0 h 21600"/>
                    <a:gd name="T2" fmla="*/ 6 w 21615"/>
                    <a:gd name="T3" fmla="*/ 6 h 21600"/>
                    <a:gd name="T4" fmla="*/ 0 w 21615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15" h="21600" fill="none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</a:path>
                    <a:path w="21615" h="21600" stroke="0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  <a:lnTo>
                        <a:pt x="15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8" name="Group 31"/>
              <p:cNvGrpSpPr>
                <a:grpSpLocks/>
              </p:cNvGrpSpPr>
              <p:nvPr/>
            </p:nvGrpSpPr>
            <p:grpSpPr bwMode="auto">
              <a:xfrm rot="5400000">
                <a:off x="3016" y="3249"/>
                <a:ext cx="363" cy="363"/>
                <a:chOff x="3016" y="2886"/>
                <a:chExt cx="363" cy="363"/>
              </a:xfrm>
            </p:grpSpPr>
            <p:sp>
              <p:nvSpPr>
                <p:cNvPr id="49" name="Arc 32"/>
                <p:cNvSpPr>
                  <a:spLocks/>
                </p:cNvSpPr>
                <p:nvPr/>
              </p:nvSpPr>
              <p:spPr bwMode="auto">
                <a:xfrm flipV="1">
                  <a:off x="3016" y="2886"/>
                  <a:ext cx="363" cy="363"/>
                </a:xfrm>
                <a:custGeom>
                  <a:avLst/>
                  <a:gdLst>
                    <a:gd name="T0" fmla="*/ 0 w 21600"/>
                    <a:gd name="T1" fmla="*/ 0 h 21600"/>
                    <a:gd name="T2" fmla="*/ 6 w 21600"/>
                    <a:gd name="T3" fmla="*/ 6 h 21600"/>
                    <a:gd name="T4" fmla="*/ 0 w 21600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Arc 33"/>
                <p:cNvSpPr>
                  <a:spLocks/>
                </p:cNvSpPr>
                <p:nvPr/>
              </p:nvSpPr>
              <p:spPr bwMode="auto">
                <a:xfrm rot="10943100" flipV="1">
                  <a:off x="3016" y="2886"/>
                  <a:ext cx="363" cy="363"/>
                </a:xfrm>
                <a:custGeom>
                  <a:avLst/>
                  <a:gdLst>
                    <a:gd name="T0" fmla="*/ 0 w 21615"/>
                    <a:gd name="T1" fmla="*/ 0 h 21600"/>
                    <a:gd name="T2" fmla="*/ 6 w 21615"/>
                    <a:gd name="T3" fmla="*/ 6 h 21600"/>
                    <a:gd name="T4" fmla="*/ 0 w 21615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15" h="21600" fill="none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</a:path>
                    <a:path w="21615" h="21600" stroke="0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  <a:lnTo>
                        <a:pt x="15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" name="Group 34"/>
            <p:cNvGrpSpPr>
              <a:grpSpLocks/>
            </p:cNvGrpSpPr>
            <p:nvPr/>
          </p:nvGrpSpPr>
          <p:grpSpPr bwMode="auto">
            <a:xfrm>
              <a:off x="3515" y="1162"/>
              <a:ext cx="726" cy="725"/>
              <a:chOff x="2653" y="2886"/>
              <a:chExt cx="726" cy="726"/>
            </a:xfrm>
          </p:grpSpPr>
          <p:sp>
            <p:nvSpPr>
              <p:cNvPr id="27" name="Rectangle 35"/>
              <p:cNvSpPr>
                <a:spLocks noChangeArrowheads="1"/>
              </p:cNvSpPr>
              <p:nvPr/>
            </p:nvSpPr>
            <p:spPr bwMode="auto">
              <a:xfrm>
                <a:off x="2653" y="2886"/>
                <a:ext cx="726" cy="72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36"/>
              <p:cNvSpPr>
                <a:spLocks noChangeShapeType="1"/>
              </p:cNvSpPr>
              <p:nvPr/>
            </p:nvSpPr>
            <p:spPr bwMode="auto">
              <a:xfrm flipV="1">
                <a:off x="2653" y="2886"/>
                <a:ext cx="726" cy="72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37"/>
              <p:cNvSpPr>
                <a:spLocks noChangeShapeType="1"/>
              </p:cNvSpPr>
              <p:nvPr/>
            </p:nvSpPr>
            <p:spPr bwMode="auto">
              <a:xfrm>
                <a:off x="2653" y="2886"/>
                <a:ext cx="726" cy="72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0" name="Group 38"/>
              <p:cNvGrpSpPr>
                <a:grpSpLocks/>
              </p:cNvGrpSpPr>
              <p:nvPr/>
            </p:nvGrpSpPr>
            <p:grpSpPr bwMode="auto">
              <a:xfrm>
                <a:off x="3016" y="2886"/>
                <a:ext cx="363" cy="363"/>
                <a:chOff x="3016" y="2886"/>
                <a:chExt cx="363" cy="363"/>
              </a:xfrm>
            </p:grpSpPr>
            <p:sp>
              <p:nvSpPr>
                <p:cNvPr id="40" name="Arc 39"/>
                <p:cNvSpPr>
                  <a:spLocks/>
                </p:cNvSpPr>
                <p:nvPr/>
              </p:nvSpPr>
              <p:spPr bwMode="auto">
                <a:xfrm flipV="1">
                  <a:off x="3016" y="2886"/>
                  <a:ext cx="363" cy="363"/>
                </a:xfrm>
                <a:custGeom>
                  <a:avLst/>
                  <a:gdLst>
                    <a:gd name="T0" fmla="*/ 0 w 21600"/>
                    <a:gd name="T1" fmla="*/ 0 h 21600"/>
                    <a:gd name="T2" fmla="*/ 6 w 21600"/>
                    <a:gd name="T3" fmla="*/ 6 h 21600"/>
                    <a:gd name="T4" fmla="*/ 0 w 21600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Arc 40"/>
                <p:cNvSpPr>
                  <a:spLocks/>
                </p:cNvSpPr>
                <p:nvPr/>
              </p:nvSpPr>
              <p:spPr bwMode="auto">
                <a:xfrm rot="10943100" flipV="1">
                  <a:off x="3016" y="2886"/>
                  <a:ext cx="363" cy="363"/>
                </a:xfrm>
                <a:custGeom>
                  <a:avLst/>
                  <a:gdLst>
                    <a:gd name="T0" fmla="*/ 0 w 21615"/>
                    <a:gd name="T1" fmla="*/ 0 h 21600"/>
                    <a:gd name="T2" fmla="*/ 6 w 21615"/>
                    <a:gd name="T3" fmla="*/ 6 h 21600"/>
                    <a:gd name="T4" fmla="*/ 0 w 21615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15" h="21600" fill="none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</a:path>
                    <a:path w="21615" h="21600" stroke="0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  <a:lnTo>
                        <a:pt x="15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41"/>
              <p:cNvGrpSpPr>
                <a:grpSpLocks/>
              </p:cNvGrpSpPr>
              <p:nvPr/>
            </p:nvGrpSpPr>
            <p:grpSpPr bwMode="auto">
              <a:xfrm rot="10800000">
                <a:off x="2653" y="3249"/>
                <a:ext cx="363" cy="363"/>
                <a:chOff x="3016" y="2886"/>
                <a:chExt cx="363" cy="363"/>
              </a:xfrm>
            </p:grpSpPr>
            <p:sp>
              <p:nvSpPr>
                <p:cNvPr id="38" name="Arc 42"/>
                <p:cNvSpPr>
                  <a:spLocks/>
                </p:cNvSpPr>
                <p:nvPr/>
              </p:nvSpPr>
              <p:spPr bwMode="auto">
                <a:xfrm flipV="1">
                  <a:off x="3016" y="2886"/>
                  <a:ext cx="363" cy="363"/>
                </a:xfrm>
                <a:custGeom>
                  <a:avLst/>
                  <a:gdLst>
                    <a:gd name="T0" fmla="*/ 0 w 21600"/>
                    <a:gd name="T1" fmla="*/ 0 h 21600"/>
                    <a:gd name="T2" fmla="*/ 6 w 21600"/>
                    <a:gd name="T3" fmla="*/ 6 h 21600"/>
                    <a:gd name="T4" fmla="*/ 0 w 21600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Arc 43"/>
                <p:cNvSpPr>
                  <a:spLocks/>
                </p:cNvSpPr>
                <p:nvPr/>
              </p:nvSpPr>
              <p:spPr bwMode="auto">
                <a:xfrm rot="10943100" flipV="1">
                  <a:off x="3016" y="2886"/>
                  <a:ext cx="363" cy="363"/>
                </a:xfrm>
                <a:custGeom>
                  <a:avLst/>
                  <a:gdLst>
                    <a:gd name="T0" fmla="*/ 0 w 21615"/>
                    <a:gd name="T1" fmla="*/ 0 h 21600"/>
                    <a:gd name="T2" fmla="*/ 6 w 21615"/>
                    <a:gd name="T3" fmla="*/ 6 h 21600"/>
                    <a:gd name="T4" fmla="*/ 0 w 21615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15" h="21600" fill="none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</a:path>
                    <a:path w="21615" h="21600" stroke="0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  <a:lnTo>
                        <a:pt x="15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" name="Group 44"/>
              <p:cNvGrpSpPr>
                <a:grpSpLocks/>
              </p:cNvGrpSpPr>
              <p:nvPr/>
            </p:nvGrpSpPr>
            <p:grpSpPr bwMode="auto">
              <a:xfrm rot="-5400000">
                <a:off x="2653" y="2886"/>
                <a:ext cx="363" cy="363"/>
                <a:chOff x="3016" y="2886"/>
                <a:chExt cx="363" cy="363"/>
              </a:xfrm>
            </p:grpSpPr>
            <p:sp>
              <p:nvSpPr>
                <p:cNvPr id="36" name="Arc 45"/>
                <p:cNvSpPr>
                  <a:spLocks/>
                </p:cNvSpPr>
                <p:nvPr/>
              </p:nvSpPr>
              <p:spPr bwMode="auto">
                <a:xfrm flipV="1">
                  <a:off x="3016" y="2886"/>
                  <a:ext cx="363" cy="363"/>
                </a:xfrm>
                <a:custGeom>
                  <a:avLst/>
                  <a:gdLst>
                    <a:gd name="T0" fmla="*/ 0 w 21600"/>
                    <a:gd name="T1" fmla="*/ 0 h 21600"/>
                    <a:gd name="T2" fmla="*/ 6 w 21600"/>
                    <a:gd name="T3" fmla="*/ 6 h 21600"/>
                    <a:gd name="T4" fmla="*/ 0 w 21600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Arc 46"/>
                <p:cNvSpPr>
                  <a:spLocks/>
                </p:cNvSpPr>
                <p:nvPr/>
              </p:nvSpPr>
              <p:spPr bwMode="auto">
                <a:xfrm rot="10943100" flipV="1">
                  <a:off x="3016" y="2886"/>
                  <a:ext cx="363" cy="363"/>
                </a:xfrm>
                <a:custGeom>
                  <a:avLst/>
                  <a:gdLst>
                    <a:gd name="T0" fmla="*/ 0 w 21615"/>
                    <a:gd name="T1" fmla="*/ 0 h 21600"/>
                    <a:gd name="T2" fmla="*/ 6 w 21615"/>
                    <a:gd name="T3" fmla="*/ 6 h 21600"/>
                    <a:gd name="T4" fmla="*/ 0 w 21615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15" h="21600" fill="none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</a:path>
                    <a:path w="21615" h="21600" stroke="0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  <a:lnTo>
                        <a:pt x="15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" name="Group 47"/>
              <p:cNvGrpSpPr>
                <a:grpSpLocks/>
              </p:cNvGrpSpPr>
              <p:nvPr/>
            </p:nvGrpSpPr>
            <p:grpSpPr bwMode="auto">
              <a:xfrm rot="5400000">
                <a:off x="3016" y="3249"/>
                <a:ext cx="363" cy="363"/>
                <a:chOff x="3016" y="2886"/>
                <a:chExt cx="363" cy="363"/>
              </a:xfrm>
            </p:grpSpPr>
            <p:sp>
              <p:nvSpPr>
                <p:cNvPr id="34" name="Arc 48"/>
                <p:cNvSpPr>
                  <a:spLocks/>
                </p:cNvSpPr>
                <p:nvPr/>
              </p:nvSpPr>
              <p:spPr bwMode="auto">
                <a:xfrm flipV="1">
                  <a:off x="3016" y="2886"/>
                  <a:ext cx="363" cy="363"/>
                </a:xfrm>
                <a:custGeom>
                  <a:avLst/>
                  <a:gdLst>
                    <a:gd name="T0" fmla="*/ 0 w 21600"/>
                    <a:gd name="T1" fmla="*/ 0 h 21600"/>
                    <a:gd name="T2" fmla="*/ 6 w 21600"/>
                    <a:gd name="T3" fmla="*/ 6 h 21600"/>
                    <a:gd name="T4" fmla="*/ 0 w 21600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Arc 49"/>
                <p:cNvSpPr>
                  <a:spLocks/>
                </p:cNvSpPr>
                <p:nvPr/>
              </p:nvSpPr>
              <p:spPr bwMode="auto">
                <a:xfrm rot="10943100" flipV="1">
                  <a:off x="3016" y="2886"/>
                  <a:ext cx="363" cy="363"/>
                </a:xfrm>
                <a:custGeom>
                  <a:avLst/>
                  <a:gdLst>
                    <a:gd name="T0" fmla="*/ 0 w 21615"/>
                    <a:gd name="T1" fmla="*/ 0 h 21600"/>
                    <a:gd name="T2" fmla="*/ 6 w 21615"/>
                    <a:gd name="T3" fmla="*/ 6 h 21600"/>
                    <a:gd name="T4" fmla="*/ 0 w 21615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15" h="21600" fill="none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</a:path>
                    <a:path w="21615" h="21600" stroke="0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  <a:lnTo>
                        <a:pt x="15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" name="Group 50"/>
            <p:cNvGrpSpPr>
              <a:grpSpLocks/>
            </p:cNvGrpSpPr>
            <p:nvPr/>
          </p:nvGrpSpPr>
          <p:grpSpPr bwMode="auto">
            <a:xfrm>
              <a:off x="4241" y="1162"/>
              <a:ext cx="726" cy="725"/>
              <a:chOff x="2653" y="2886"/>
              <a:chExt cx="726" cy="726"/>
            </a:xfrm>
          </p:grpSpPr>
          <p:sp>
            <p:nvSpPr>
              <p:cNvPr id="12" name="Rectangle 51"/>
              <p:cNvSpPr>
                <a:spLocks noChangeArrowheads="1"/>
              </p:cNvSpPr>
              <p:nvPr/>
            </p:nvSpPr>
            <p:spPr bwMode="auto">
              <a:xfrm>
                <a:off x="2653" y="2886"/>
                <a:ext cx="726" cy="72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52"/>
              <p:cNvSpPr>
                <a:spLocks noChangeShapeType="1"/>
              </p:cNvSpPr>
              <p:nvPr/>
            </p:nvSpPr>
            <p:spPr bwMode="auto">
              <a:xfrm flipV="1">
                <a:off x="2653" y="2886"/>
                <a:ext cx="726" cy="72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53"/>
              <p:cNvSpPr>
                <a:spLocks noChangeShapeType="1"/>
              </p:cNvSpPr>
              <p:nvPr/>
            </p:nvSpPr>
            <p:spPr bwMode="auto">
              <a:xfrm>
                <a:off x="2653" y="2886"/>
                <a:ext cx="726" cy="72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" name="Group 54"/>
              <p:cNvGrpSpPr>
                <a:grpSpLocks/>
              </p:cNvGrpSpPr>
              <p:nvPr/>
            </p:nvGrpSpPr>
            <p:grpSpPr bwMode="auto">
              <a:xfrm>
                <a:off x="3016" y="2886"/>
                <a:ext cx="363" cy="363"/>
                <a:chOff x="3016" y="2886"/>
                <a:chExt cx="363" cy="363"/>
              </a:xfrm>
            </p:grpSpPr>
            <p:sp>
              <p:nvSpPr>
                <p:cNvPr id="25" name="Arc 55"/>
                <p:cNvSpPr>
                  <a:spLocks/>
                </p:cNvSpPr>
                <p:nvPr/>
              </p:nvSpPr>
              <p:spPr bwMode="auto">
                <a:xfrm flipV="1">
                  <a:off x="3016" y="2886"/>
                  <a:ext cx="363" cy="363"/>
                </a:xfrm>
                <a:custGeom>
                  <a:avLst/>
                  <a:gdLst>
                    <a:gd name="T0" fmla="*/ 0 w 21600"/>
                    <a:gd name="T1" fmla="*/ 0 h 21600"/>
                    <a:gd name="T2" fmla="*/ 6 w 21600"/>
                    <a:gd name="T3" fmla="*/ 6 h 21600"/>
                    <a:gd name="T4" fmla="*/ 0 w 21600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Arc 56"/>
                <p:cNvSpPr>
                  <a:spLocks/>
                </p:cNvSpPr>
                <p:nvPr/>
              </p:nvSpPr>
              <p:spPr bwMode="auto">
                <a:xfrm rot="10943100" flipV="1">
                  <a:off x="3016" y="2886"/>
                  <a:ext cx="363" cy="363"/>
                </a:xfrm>
                <a:custGeom>
                  <a:avLst/>
                  <a:gdLst>
                    <a:gd name="T0" fmla="*/ 0 w 21615"/>
                    <a:gd name="T1" fmla="*/ 0 h 21600"/>
                    <a:gd name="T2" fmla="*/ 6 w 21615"/>
                    <a:gd name="T3" fmla="*/ 6 h 21600"/>
                    <a:gd name="T4" fmla="*/ 0 w 21615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15" h="21600" fill="none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</a:path>
                    <a:path w="21615" h="21600" stroke="0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  <a:lnTo>
                        <a:pt x="15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57"/>
              <p:cNvGrpSpPr>
                <a:grpSpLocks/>
              </p:cNvGrpSpPr>
              <p:nvPr/>
            </p:nvGrpSpPr>
            <p:grpSpPr bwMode="auto">
              <a:xfrm rot="10800000">
                <a:off x="2653" y="3249"/>
                <a:ext cx="363" cy="363"/>
                <a:chOff x="3016" y="2886"/>
                <a:chExt cx="363" cy="363"/>
              </a:xfrm>
            </p:grpSpPr>
            <p:sp>
              <p:nvSpPr>
                <p:cNvPr id="23" name="Arc 58"/>
                <p:cNvSpPr>
                  <a:spLocks/>
                </p:cNvSpPr>
                <p:nvPr/>
              </p:nvSpPr>
              <p:spPr bwMode="auto">
                <a:xfrm flipV="1">
                  <a:off x="3016" y="2886"/>
                  <a:ext cx="363" cy="363"/>
                </a:xfrm>
                <a:custGeom>
                  <a:avLst/>
                  <a:gdLst>
                    <a:gd name="T0" fmla="*/ 0 w 21600"/>
                    <a:gd name="T1" fmla="*/ 0 h 21600"/>
                    <a:gd name="T2" fmla="*/ 6 w 21600"/>
                    <a:gd name="T3" fmla="*/ 6 h 21600"/>
                    <a:gd name="T4" fmla="*/ 0 w 21600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Arc 59"/>
                <p:cNvSpPr>
                  <a:spLocks/>
                </p:cNvSpPr>
                <p:nvPr/>
              </p:nvSpPr>
              <p:spPr bwMode="auto">
                <a:xfrm rot="10943100" flipV="1">
                  <a:off x="3016" y="2886"/>
                  <a:ext cx="363" cy="363"/>
                </a:xfrm>
                <a:custGeom>
                  <a:avLst/>
                  <a:gdLst>
                    <a:gd name="T0" fmla="*/ 0 w 21615"/>
                    <a:gd name="T1" fmla="*/ 0 h 21600"/>
                    <a:gd name="T2" fmla="*/ 6 w 21615"/>
                    <a:gd name="T3" fmla="*/ 6 h 21600"/>
                    <a:gd name="T4" fmla="*/ 0 w 21615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15" h="21600" fill="none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</a:path>
                    <a:path w="21615" h="21600" stroke="0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  <a:lnTo>
                        <a:pt x="15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60"/>
              <p:cNvGrpSpPr>
                <a:grpSpLocks/>
              </p:cNvGrpSpPr>
              <p:nvPr/>
            </p:nvGrpSpPr>
            <p:grpSpPr bwMode="auto">
              <a:xfrm rot="-5400000">
                <a:off x="2653" y="2886"/>
                <a:ext cx="363" cy="363"/>
                <a:chOff x="3016" y="2886"/>
                <a:chExt cx="363" cy="363"/>
              </a:xfrm>
            </p:grpSpPr>
            <p:sp>
              <p:nvSpPr>
                <p:cNvPr id="21" name="Arc 61"/>
                <p:cNvSpPr>
                  <a:spLocks/>
                </p:cNvSpPr>
                <p:nvPr/>
              </p:nvSpPr>
              <p:spPr bwMode="auto">
                <a:xfrm flipV="1">
                  <a:off x="3016" y="2886"/>
                  <a:ext cx="363" cy="363"/>
                </a:xfrm>
                <a:custGeom>
                  <a:avLst/>
                  <a:gdLst>
                    <a:gd name="T0" fmla="*/ 0 w 21600"/>
                    <a:gd name="T1" fmla="*/ 0 h 21600"/>
                    <a:gd name="T2" fmla="*/ 6 w 21600"/>
                    <a:gd name="T3" fmla="*/ 6 h 21600"/>
                    <a:gd name="T4" fmla="*/ 0 w 21600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Arc 62"/>
                <p:cNvSpPr>
                  <a:spLocks/>
                </p:cNvSpPr>
                <p:nvPr/>
              </p:nvSpPr>
              <p:spPr bwMode="auto">
                <a:xfrm rot="10943100" flipV="1">
                  <a:off x="3016" y="2886"/>
                  <a:ext cx="363" cy="363"/>
                </a:xfrm>
                <a:custGeom>
                  <a:avLst/>
                  <a:gdLst>
                    <a:gd name="T0" fmla="*/ 0 w 21615"/>
                    <a:gd name="T1" fmla="*/ 0 h 21600"/>
                    <a:gd name="T2" fmla="*/ 6 w 21615"/>
                    <a:gd name="T3" fmla="*/ 6 h 21600"/>
                    <a:gd name="T4" fmla="*/ 0 w 21615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15" h="21600" fill="none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</a:path>
                    <a:path w="21615" h="21600" stroke="0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  <a:lnTo>
                        <a:pt x="15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 rot="5400000">
                <a:off x="3016" y="3249"/>
                <a:ext cx="363" cy="363"/>
                <a:chOff x="3016" y="2886"/>
                <a:chExt cx="363" cy="363"/>
              </a:xfrm>
            </p:grpSpPr>
            <p:sp>
              <p:nvSpPr>
                <p:cNvPr id="19" name="Arc 64"/>
                <p:cNvSpPr>
                  <a:spLocks/>
                </p:cNvSpPr>
                <p:nvPr/>
              </p:nvSpPr>
              <p:spPr bwMode="auto">
                <a:xfrm flipV="1">
                  <a:off x="3016" y="2886"/>
                  <a:ext cx="363" cy="363"/>
                </a:xfrm>
                <a:custGeom>
                  <a:avLst/>
                  <a:gdLst>
                    <a:gd name="T0" fmla="*/ 0 w 21600"/>
                    <a:gd name="T1" fmla="*/ 0 h 21600"/>
                    <a:gd name="T2" fmla="*/ 6 w 21600"/>
                    <a:gd name="T3" fmla="*/ 6 h 21600"/>
                    <a:gd name="T4" fmla="*/ 0 w 21600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Arc 65"/>
                <p:cNvSpPr>
                  <a:spLocks/>
                </p:cNvSpPr>
                <p:nvPr/>
              </p:nvSpPr>
              <p:spPr bwMode="auto">
                <a:xfrm rot="10943100" flipV="1">
                  <a:off x="3016" y="2886"/>
                  <a:ext cx="363" cy="363"/>
                </a:xfrm>
                <a:custGeom>
                  <a:avLst/>
                  <a:gdLst>
                    <a:gd name="T0" fmla="*/ 0 w 21615"/>
                    <a:gd name="T1" fmla="*/ 0 h 21600"/>
                    <a:gd name="T2" fmla="*/ 6 w 21615"/>
                    <a:gd name="T3" fmla="*/ 6 h 21600"/>
                    <a:gd name="T4" fmla="*/ 0 w 21615"/>
                    <a:gd name="T5" fmla="*/ 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15" h="21600" fill="none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</a:path>
                    <a:path w="21615" h="21600" stroke="0" extrusionOk="0">
                      <a:moveTo>
                        <a:pt x="0" y="0"/>
                      </a:moveTo>
                      <a:cubicBezTo>
                        <a:pt x="5" y="0"/>
                        <a:pt x="10" y="-1"/>
                        <a:pt x="15" y="0"/>
                      </a:cubicBezTo>
                      <a:cubicBezTo>
                        <a:pt x="11944" y="0"/>
                        <a:pt x="21615" y="9670"/>
                        <a:pt x="21615" y="21600"/>
                      </a:cubicBezTo>
                      <a:lnTo>
                        <a:pt x="15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7" name="Line 69"/>
          <p:cNvSpPr>
            <a:spLocks noChangeShapeType="1"/>
          </p:cNvSpPr>
          <p:nvPr/>
        </p:nvSpPr>
        <p:spPr bwMode="auto">
          <a:xfrm>
            <a:off x="5262563" y="2595563"/>
            <a:ext cx="34575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70"/>
          <p:cNvSpPr>
            <a:spLocks noChangeShapeType="1"/>
          </p:cNvSpPr>
          <p:nvPr/>
        </p:nvSpPr>
        <p:spPr bwMode="auto">
          <a:xfrm>
            <a:off x="8720138" y="2595563"/>
            <a:ext cx="0" cy="11525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71"/>
          <p:cNvSpPr>
            <a:spLocks noChangeShapeType="1"/>
          </p:cNvSpPr>
          <p:nvPr/>
        </p:nvSpPr>
        <p:spPr bwMode="auto">
          <a:xfrm>
            <a:off x="5262563" y="2595563"/>
            <a:ext cx="0" cy="11525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72"/>
          <p:cNvSpPr>
            <a:spLocks noChangeShapeType="1"/>
          </p:cNvSpPr>
          <p:nvPr/>
        </p:nvSpPr>
        <p:spPr bwMode="auto">
          <a:xfrm>
            <a:off x="5262563" y="3748088"/>
            <a:ext cx="34575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Oval 76"/>
          <p:cNvSpPr>
            <a:spLocks noChangeArrowheads="1"/>
          </p:cNvSpPr>
          <p:nvPr/>
        </p:nvSpPr>
        <p:spPr bwMode="auto">
          <a:xfrm>
            <a:off x="1371600" y="3429000"/>
            <a:ext cx="1295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FF0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 err="1"/>
              <a:t>Cách</a:t>
            </a:r>
            <a:r>
              <a:rPr lang="en-US" dirty="0"/>
              <a:t> 2:</a:t>
            </a:r>
          </a:p>
        </p:txBody>
      </p:sp>
      <p:sp>
        <p:nvSpPr>
          <p:cNvPr id="62" name="Text Box 12"/>
          <p:cNvSpPr txBox="1">
            <a:spLocks noChangeArrowheads="1"/>
          </p:cNvSpPr>
          <p:nvPr/>
        </p:nvSpPr>
        <p:spPr bwMode="auto">
          <a:xfrm>
            <a:off x="1065213" y="947738"/>
            <a:ext cx="75438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260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 Mỗi viên gạch hình vuông có cạnh 20 cm. Tính chu vi hình chữ nhật ghép bởi 3 viên gạch như thế (xem hình vẽ).</a:t>
            </a:r>
            <a:endParaRPr lang="en-US" sz="2600">
              <a:solidFill>
                <a:srgbClr val="3399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Slide Number Placeholder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3783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61" grpId="0" animBg="1"/>
      <p:bldP spid="6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2713" y="1308100"/>
            <a:ext cx="10191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600" b="1" i="1" u="sng">
                <a:solidFill>
                  <a:srgbClr val="CC00FF"/>
                </a:solidFill>
                <a:latin typeface="Times New Roman" pitchFamily="18" charset="0"/>
              </a:rPr>
              <a:t>Bài 5</a:t>
            </a:r>
            <a:r>
              <a:rPr lang="en-US" sz="2600" b="1" i="1">
                <a:solidFill>
                  <a:srgbClr val="CC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219200" y="1295400"/>
            <a:ext cx="7543800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2600">
                <a:solidFill>
                  <a:srgbClr val="339966"/>
                </a:solidFill>
                <a:latin typeface="Times New Roman" pitchFamily="18" charset="0"/>
              </a:rPr>
              <a:t>Đo độ dài cạnh rồi tính chu vi hình vuông MNPQ. 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644775" y="457200"/>
            <a:ext cx="44418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996633"/>
                </a:solidFill>
                <a:latin typeface="Times New Roman" pitchFamily="18" charset="0"/>
              </a:rPr>
              <a:t>CHU VI HÌNH VUÔNG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295400" y="2895600"/>
            <a:ext cx="4419600" cy="204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400"/>
              </a:spcBef>
            </a:pPr>
            <a:r>
              <a:rPr lang="en-US" sz="260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Sau khi đo ta thấy cạnh hình vuông là 3 cm.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</a:pPr>
            <a:r>
              <a:rPr lang="en-US" sz="260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Chu vi hình vuông là: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</a:pPr>
            <a:r>
              <a:rPr lang="en-US" sz="260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  3 x 4 = 12 (cm)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</a:pPr>
            <a:r>
              <a:rPr lang="en-US" sz="260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		Đáp số: 12 cm </a:t>
            </a:r>
          </a:p>
        </p:txBody>
      </p:sp>
      <p:sp>
        <p:nvSpPr>
          <p:cNvPr id="8" name="WordArt 16"/>
          <p:cNvSpPr>
            <a:spLocks noChangeArrowheads="1" noChangeShapeType="1" noTextEdit="1"/>
          </p:cNvSpPr>
          <p:nvPr/>
        </p:nvSpPr>
        <p:spPr bwMode="auto">
          <a:xfrm>
            <a:off x="2809875" y="2286000"/>
            <a:ext cx="1304925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96969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Park"/>
              </a:rPr>
              <a:t>Bài làm</a:t>
            </a:r>
          </a:p>
        </p:txBody>
      </p:sp>
      <p:grpSp>
        <p:nvGrpSpPr>
          <p:cNvPr id="9" name="Group 81"/>
          <p:cNvGrpSpPr>
            <a:grpSpLocks/>
          </p:cNvGrpSpPr>
          <p:nvPr/>
        </p:nvGrpSpPr>
        <p:grpSpPr bwMode="auto">
          <a:xfrm>
            <a:off x="5657850" y="2209800"/>
            <a:ext cx="2876550" cy="2943225"/>
            <a:chOff x="3564" y="1392"/>
            <a:chExt cx="1812" cy="1854"/>
          </a:xfrm>
        </p:grpSpPr>
        <p:sp>
          <p:nvSpPr>
            <p:cNvPr id="10" name="Rectangle 76"/>
            <p:cNvSpPr>
              <a:spLocks noChangeArrowheads="1"/>
            </p:cNvSpPr>
            <p:nvPr/>
          </p:nvSpPr>
          <p:spPr bwMode="auto">
            <a:xfrm>
              <a:off x="3792" y="1632"/>
              <a:ext cx="1344" cy="1344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77"/>
            <p:cNvSpPr txBox="1">
              <a:spLocks noChangeArrowheads="1"/>
            </p:cNvSpPr>
            <p:nvPr/>
          </p:nvSpPr>
          <p:spPr bwMode="auto">
            <a:xfrm>
              <a:off x="3564" y="1392"/>
              <a:ext cx="2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b="1"/>
                <a:t>M</a:t>
              </a:r>
            </a:p>
          </p:txBody>
        </p:sp>
        <p:sp>
          <p:nvSpPr>
            <p:cNvPr id="12" name="Text Box 78"/>
            <p:cNvSpPr txBox="1">
              <a:spLocks noChangeArrowheads="1"/>
            </p:cNvSpPr>
            <p:nvPr/>
          </p:nvSpPr>
          <p:spPr bwMode="auto">
            <a:xfrm>
              <a:off x="5121" y="1392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b="1"/>
                <a:t>N</a:t>
              </a:r>
            </a:p>
          </p:txBody>
        </p:sp>
        <p:sp>
          <p:nvSpPr>
            <p:cNvPr id="13" name="Text Box 79"/>
            <p:cNvSpPr txBox="1">
              <a:spLocks noChangeArrowheads="1"/>
            </p:cNvSpPr>
            <p:nvPr/>
          </p:nvSpPr>
          <p:spPr bwMode="auto">
            <a:xfrm>
              <a:off x="3609" y="2922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b="1"/>
                <a:t>Q</a:t>
              </a:r>
            </a:p>
          </p:txBody>
        </p:sp>
        <p:sp>
          <p:nvSpPr>
            <p:cNvPr id="14" name="Text Box 80"/>
            <p:cNvSpPr txBox="1">
              <a:spLocks noChangeArrowheads="1"/>
            </p:cNvSpPr>
            <p:nvPr/>
          </p:nvSpPr>
          <p:spPr bwMode="auto">
            <a:xfrm>
              <a:off x="5139" y="2958"/>
              <a:ext cx="2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b="1"/>
                <a:t>P</a:t>
              </a:r>
            </a:p>
          </p:txBody>
        </p: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7948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7" grpId="0" autoUpdateAnimBg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1447800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528859" y="2848866"/>
            <a:ext cx="3390900" cy="2912249"/>
            <a:chOff x="2160" y="1976"/>
            <a:chExt cx="1783" cy="1453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2544" y="2208"/>
              <a:ext cx="1008" cy="100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2304" y="2055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339966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3534" y="2016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339966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322" y="3141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339966"/>
                  </a:solidFill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3534" y="3129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339966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2873" y="1976"/>
              <a:ext cx="39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339966"/>
                  </a:solidFill>
                  <a:latin typeface="Times New Roman" pitchFamily="18" charset="0"/>
                </a:rPr>
                <a:t>5cm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2160" y="2630"/>
              <a:ext cx="39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339966"/>
                  </a:solidFill>
                  <a:latin typeface="Times New Roman" pitchFamily="18" charset="0"/>
                </a:rPr>
                <a:t>5cm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3552" y="2591"/>
              <a:ext cx="39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339966"/>
                  </a:solidFill>
                  <a:latin typeface="Times New Roman" pitchFamily="18" charset="0"/>
                </a:rPr>
                <a:t>5cm</a:t>
              </a: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2880" y="3168"/>
              <a:ext cx="39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339966"/>
                  </a:solidFill>
                  <a:latin typeface="Times New Roman" pitchFamily="18" charset="0"/>
                </a:rPr>
                <a:t>5cm</a:t>
              </a:r>
            </a:p>
          </p:txBody>
        </p:sp>
      </p:grpSp>
      <p:grpSp>
        <p:nvGrpSpPr>
          <p:cNvPr id="15" name="Group 6"/>
          <p:cNvGrpSpPr>
            <a:grpSpLocks/>
          </p:cNvGrpSpPr>
          <p:nvPr/>
        </p:nvGrpSpPr>
        <p:grpSpPr bwMode="auto">
          <a:xfrm>
            <a:off x="5258956" y="2963286"/>
            <a:ext cx="2835276" cy="2311401"/>
            <a:chOff x="2160" y="1976"/>
            <a:chExt cx="1786" cy="1456"/>
          </a:xfrm>
        </p:grpSpPr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2544" y="2208"/>
              <a:ext cx="1008" cy="100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2304" y="2055"/>
              <a:ext cx="29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339966"/>
                  </a:solidFill>
                  <a:latin typeface="Times New Roman" pitchFamily="18" charset="0"/>
                </a:rPr>
                <a:t>M</a:t>
              </a:r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3534" y="2016"/>
              <a:ext cx="25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b="1" dirty="0" smtClean="0">
                  <a:solidFill>
                    <a:srgbClr val="339966"/>
                  </a:solidFill>
                  <a:latin typeface="Times New Roman" pitchFamily="18" charset="0"/>
                </a:rPr>
                <a:t>N</a:t>
              </a:r>
              <a:endParaRPr lang="en-US" b="1" dirty="0">
                <a:solidFill>
                  <a:srgbClr val="339966"/>
                </a:solidFill>
                <a:latin typeface="Times New Roman" pitchFamily="18" charset="0"/>
              </a:endParaRPr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2322" y="3141"/>
              <a:ext cx="26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b="1" dirty="0" smtClean="0">
                  <a:solidFill>
                    <a:srgbClr val="339966"/>
                  </a:solidFill>
                  <a:latin typeface="Times New Roman" pitchFamily="18" charset="0"/>
                </a:rPr>
                <a:t>Q</a:t>
              </a:r>
              <a:endParaRPr lang="en-US" b="1" dirty="0">
                <a:solidFill>
                  <a:srgbClr val="339966"/>
                </a:solidFill>
                <a:latin typeface="Times New Roman" pitchFamily="18" charset="0"/>
              </a:endParaRPr>
            </a:p>
          </p:txBody>
        </p:sp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3534" y="3129"/>
              <a:ext cx="23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b="1" dirty="0" smtClean="0">
                  <a:solidFill>
                    <a:srgbClr val="339966"/>
                  </a:solidFill>
                  <a:latin typeface="Times New Roman" pitchFamily="18" charset="0"/>
                </a:rPr>
                <a:t>P</a:t>
              </a:r>
              <a:endParaRPr lang="en-US" b="1" dirty="0">
                <a:solidFill>
                  <a:srgbClr val="339966"/>
                </a:solidFill>
                <a:latin typeface="Times New Roman" pitchFamily="18" charset="0"/>
              </a:endParaRPr>
            </a:p>
          </p:txBody>
        </p:sp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2873" y="1976"/>
              <a:ext cx="39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000" dirty="0" smtClean="0">
                  <a:solidFill>
                    <a:srgbClr val="339966"/>
                  </a:solidFill>
                  <a:latin typeface="Times New Roman" pitchFamily="18" charset="0"/>
                </a:rPr>
                <a:t>4cm</a:t>
              </a:r>
              <a:endParaRPr lang="en-US" sz="2000" dirty="0">
                <a:solidFill>
                  <a:srgbClr val="339966"/>
                </a:solidFill>
                <a:latin typeface="Times New Roman" pitchFamily="18" charset="0"/>
              </a:endParaRPr>
            </a:p>
          </p:txBody>
        </p:sp>
        <p:sp>
          <p:nvSpPr>
            <p:cNvPr id="22" name="Text Box 13"/>
            <p:cNvSpPr txBox="1">
              <a:spLocks noChangeArrowheads="1"/>
            </p:cNvSpPr>
            <p:nvPr/>
          </p:nvSpPr>
          <p:spPr bwMode="auto">
            <a:xfrm>
              <a:off x="2160" y="2630"/>
              <a:ext cx="39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000" dirty="0" smtClean="0">
                  <a:solidFill>
                    <a:srgbClr val="339966"/>
                  </a:solidFill>
                  <a:latin typeface="Times New Roman" pitchFamily="18" charset="0"/>
                </a:rPr>
                <a:t>4cm</a:t>
              </a:r>
              <a:endParaRPr lang="en-US" sz="2000" dirty="0">
                <a:solidFill>
                  <a:srgbClr val="339966"/>
                </a:solidFill>
                <a:latin typeface="Times New Roman" pitchFamily="18" charset="0"/>
              </a:endParaRPr>
            </a:p>
          </p:txBody>
        </p:sp>
        <p:sp>
          <p:nvSpPr>
            <p:cNvPr id="23" name="Text Box 14"/>
            <p:cNvSpPr txBox="1">
              <a:spLocks noChangeArrowheads="1"/>
            </p:cNvSpPr>
            <p:nvPr/>
          </p:nvSpPr>
          <p:spPr bwMode="auto">
            <a:xfrm>
              <a:off x="3552" y="2591"/>
              <a:ext cx="39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000" dirty="0" smtClean="0">
                  <a:solidFill>
                    <a:srgbClr val="339966"/>
                  </a:solidFill>
                  <a:latin typeface="Times New Roman" pitchFamily="18" charset="0"/>
                </a:rPr>
                <a:t>4cm</a:t>
              </a:r>
              <a:endParaRPr lang="en-US" sz="2000" dirty="0">
                <a:solidFill>
                  <a:srgbClr val="339966"/>
                </a:solidFill>
                <a:latin typeface="Times New Roman" pitchFamily="18" charset="0"/>
              </a:endParaRPr>
            </a:p>
          </p:txBody>
        </p:sp>
        <p:sp>
          <p:nvSpPr>
            <p:cNvPr id="24" name="Text Box 15"/>
            <p:cNvSpPr txBox="1">
              <a:spLocks noChangeArrowheads="1"/>
            </p:cNvSpPr>
            <p:nvPr/>
          </p:nvSpPr>
          <p:spPr bwMode="auto">
            <a:xfrm>
              <a:off x="2880" y="3168"/>
              <a:ext cx="39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000" dirty="0" smtClean="0">
                  <a:solidFill>
                    <a:srgbClr val="339966"/>
                  </a:solidFill>
                  <a:latin typeface="Times New Roman" pitchFamily="18" charset="0"/>
                </a:rPr>
                <a:t>4cm</a:t>
              </a:r>
              <a:endParaRPr lang="en-US" sz="2000" dirty="0">
                <a:solidFill>
                  <a:srgbClr val="339966"/>
                </a:solidFill>
                <a:latin typeface="Times New Roman" pitchFamily="18" charset="0"/>
              </a:endParaRPr>
            </a:p>
          </p:txBody>
        </p:sp>
      </p:grp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6018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dò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16002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88" y="3581400"/>
            <a:ext cx="3032312" cy="25146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4256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311_1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WordArt 3"/>
          <p:cNvSpPr>
            <a:spLocks noChangeArrowheads="1" noChangeShapeType="1" noTextEdit="1"/>
          </p:cNvSpPr>
          <p:nvPr/>
        </p:nvSpPr>
        <p:spPr bwMode="auto">
          <a:xfrm>
            <a:off x="381000" y="1295400"/>
            <a:ext cx="8467725" cy="1295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b="1" kern="10" spc="-36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E1F70D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CẢM ƠN QUÝ THẦY CÔ CÙNG CÁC EM!</a:t>
            </a:r>
            <a:endParaRPr lang="en-US" sz="3600" b="1" kern="10" spc="-36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E1F70D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9156" name="Picture 4" descr="BDRPC18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 descr="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0"/>
            <a:ext cx="822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i truong men y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ARBLY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6664325"/>
            <a:ext cx="9144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BARBLY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88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6511">
            <a:off x="7710488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8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1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29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anim1690[1]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38" y="6219825"/>
            <a:ext cx="510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1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75923">
            <a:off x="7715250" y="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1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33416">
            <a:off x="7624763" y="52705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1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93685">
            <a:off x="0" y="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!PC8_C2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800600"/>
            <a:ext cx="3276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17"/>
          <p:cNvSpPr>
            <a:spLocks noChangeArrowheads="1" noChangeShapeType="1" noTextEdit="1"/>
          </p:cNvSpPr>
          <p:nvPr/>
        </p:nvSpPr>
        <p:spPr bwMode="auto">
          <a:xfrm>
            <a:off x="2133600" y="1676400"/>
            <a:ext cx="5105400" cy="4724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111802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3810000" y="27432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solidFill>
                <a:schemeClr val="tx1"/>
              </a:solidFill>
              <a:latin typeface="VnTime"/>
              <a:cs typeface="Arial" pitchFamily="34" charset="0"/>
            </a:endParaRPr>
          </a:p>
        </p:txBody>
      </p:sp>
      <p:sp>
        <p:nvSpPr>
          <p:cNvPr id="20" name="WordArt 21"/>
          <p:cNvSpPr>
            <a:spLocks noChangeArrowheads="1" noChangeShapeType="1" noTextEdit="1"/>
          </p:cNvSpPr>
          <p:nvPr/>
        </p:nvSpPr>
        <p:spPr bwMode="auto">
          <a:xfrm rot="456188">
            <a:off x="2992438" y="1730593"/>
            <a:ext cx="3311287" cy="283566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920000" scaled="1"/>
                </a:gradFill>
                <a:latin typeface=".Vn3DH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920000" scaled="1"/>
                </a:gradFill>
                <a:latin typeface=".Vn3DH"/>
              </a:rPr>
              <a:t>TOÁN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920000" scaled="1"/>
                </a:gradFill>
                <a:latin typeface=".Vn3DH"/>
              </a:rPr>
              <a:t>LỚp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920000" scaled="1"/>
                </a:gradFill>
                <a:latin typeface=".Vn3DH"/>
              </a:rPr>
              <a:t> 3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4920000" scaled="1"/>
              </a:gradFill>
              <a:latin typeface=".Vn3DH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 rot="5400000">
            <a:off x="-2095500" y="3543300"/>
            <a:ext cx="4800600" cy="609600"/>
            <a:chOff x="2350" y="1008"/>
            <a:chExt cx="1826" cy="534"/>
          </a:xfrm>
        </p:grpSpPr>
        <p:pic>
          <p:nvPicPr>
            <p:cNvPr id="22" name="Picture 23" descr="SPARKLES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4" descr="SPARKLES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5" descr="SPARKLES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6" descr="SPARKLES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27"/>
          <p:cNvGrpSpPr>
            <a:grpSpLocks/>
          </p:cNvGrpSpPr>
          <p:nvPr/>
        </p:nvGrpSpPr>
        <p:grpSpPr bwMode="auto">
          <a:xfrm rot="5400000">
            <a:off x="6438900" y="3086100"/>
            <a:ext cx="4800600" cy="609600"/>
            <a:chOff x="2350" y="1008"/>
            <a:chExt cx="1826" cy="534"/>
          </a:xfrm>
        </p:grpSpPr>
        <p:pic>
          <p:nvPicPr>
            <p:cNvPr id="27" name="Picture 28" descr="SPARKLES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9" descr="SPARKLES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0" descr="SPARKLES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31" descr="SPARKLES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1012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cũ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1371600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1: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1828800" y="3200400"/>
            <a:ext cx="6781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9cm,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6cm.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0200" y="252478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2: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7127" y="45059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3: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1344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1295400"/>
            <a:ext cx="693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09800" y="2388295"/>
            <a:ext cx="45720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6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26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6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6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r>
              <a:rPr lang="en-US" sz="26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	(9 + 6) x 2 = 30 (cm)</a:t>
            </a:r>
          </a:p>
          <a:p>
            <a:pPr eaLnBrk="1" hangingPunct="1"/>
            <a:r>
              <a:rPr lang="en-US" sz="26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		    </a:t>
            </a:r>
            <a:r>
              <a:rPr lang="en-US" sz="26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6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30cm</a:t>
            </a:r>
            <a:endParaRPr lang="en-US" sz="2600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18288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2501205"/>
            <a:ext cx="678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3: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4</a:t>
            </a:fld>
            <a:endParaRPr kumimoji="0" lang="en-US"/>
          </a:p>
        </p:txBody>
      </p:sp>
      <p:sp>
        <p:nvSpPr>
          <p:cNvPr id="9" name="Action Button: Home 8">
            <a:hlinkClick r:id="rId2" action="ppaction://hlinksldjump" highlightClick="1"/>
          </p:cNvPr>
          <p:cNvSpPr/>
          <p:nvPr/>
        </p:nvSpPr>
        <p:spPr>
          <a:xfrm>
            <a:off x="990600" y="6331298"/>
            <a:ext cx="533400" cy="52670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2209800" y="1371600"/>
            <a:ext cx="5562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CHU VI HÌNH VUÔNG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3708750"/>
            <a:ext cx="2652991" cy="2615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895600"/>
            <a:ext cx="3028950" cy="1514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572000"/>
            <a:ext cx="2143125" cy="21336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6238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1605756" y="1295400"/>
            <a:ext cx="6553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3cm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1905000" y="2182018"/>
            <a:ext cx="2835276" cy="2306638"/>
            <a:chOff x="2160" y="1976"/>
            <a:chExt cx="1786" cy="1453"/>
          </a:xfrm>
        </p:grpSpPr>
        <p:sp>
          <p:nvSpPr>
            <p:cNvPr id="6" name="Rectangle 25"/>
            <p:cNvSpPr>
              <a:spLocks noChangeArrowheads="1"/>
            </p:cNvSpPr>
            <p:nvPr/>
          </p:nvSpPr>
          <p:spPr bwMode="auto">
            <a:xfrm>
              <a:off x="2544" y="2208"/>
              <a:ext cx="1008" cy="100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26"/>
            <p:cNvSpPr txBox="1">
              <a:spLocks noChangeArrowheads="1"/>
            </p:cNvSpPr>
            <p:nvPr/>
          </p:nvSpPr>
          <p:spPr bwMode="auto">
            <a:xfrm>
              <a:off x="2304" y="2055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339966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8" name="Text Box 27"/>
            <p:cNvSpPr txBox="1">
              <a:spLocks noChangeArrowheads="1"/>
            </p:cNvSpPr>
            <p:nvPr/>
          </p:nvSpPr>
          <p:spPr bwMode="auto">
            <a:xfrm>
              <a:off x="3534" y="2016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339966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9" name="Text Box 28"/>
            <p:cNvSpPr txBox="1">
              <a:spLocks noChangeArrowheads="1"/>
            </p:cNvSpPr>
            <p:nvPr/>
          </p:nvSpPr>
          <p:spPr bwMode="auto">
            <a:xfrm>
              <a:off x="2322" y="3141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339966"/>
                  </a:solidFill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10" name="Text Box 29"/>
            <p:cNvSpPr txBox="1">
              <a:spLocks noChangeArrowheads="1"/>
            </p:cNvSpPr>
            <p:nvPr/>
          </p:nvSpPr>
          <p:spPr bwMode="auto">
            <a:xfrm>
              <a:off x="3534" y="3129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339966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11" name="Text Box 30"/>
            <p:cNvSpPr txBox="1">
              <a:spLocks noChangeArrowheads="1"/>
            </p:cNvSpPr>
            <p:nvPr/>
          </p:nvSpPr>
          <p:spPr bwMode="auto">
            <a:xfrm>
              <a:off x="2873" y="1976"/>
              <a:ext cx="39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339966"/>
                  </a:solidFill>
                  <a:latin typeface="Times New Roman" pitchFamily="18" charset="0"/>
                </a:rPr>
                <a:t>3</a:t>
              </a:r>
              <a:r>
                <a:rPr lang="en-US" sz="2000" dirty="0" smtClean="0">
                  <a:solidFill>
                    <a:srgbClr val="339966"/>
                  </a:solidFill>
                  <a:latin typeface="Times New Roman" pitchFamily="18" charset="0"/>
                </a:rPr>
                <a:t>cm</a:t>
              </a:r>
              <a:endParaRPr lang="en-US" sz="2000" dirty="0">
                <a:solidFill>
                  <a:srgbClr val="339966"/>
                </a:solidFill>
                <a:latin typeface="Times New Roman" pitchFamily="18" charset="0"/>
              </a:endParaRPr>
            </a:p>
          </p:txBody>
        </p:sp>
        <p:sp>
          <p:nvSpPr>
            <p:cNvPr id="12" name="Text Box 31"/>
            <p:cNvSpPr txBox="1">
              <a:spLocks noChangeArrowheads="1"/>
            </p:cNvSpPr>
            <p:nvPr/>
          </p:nvSpPr>
          <p:spPr bwMode="auto">
            <a:xfrm>
              <a:off x="2160" y="2630"/>
              <a:ext cx="39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000" dirty="0" smtClean="0">
                  <a:solidFill>
                    <a:srgbClr val="339966"/>
                  </a:solidFill>
                  <a:latin typeface="Times New Roman" pitchFamily="18" charset="0"/>
                </a:rPr>
                <a:t>3cm</a:t>
              </a:r>
              <a:endParaRPr lang="en-US" sz="2000" dirty="0">
                <a:solidFill>
                  <a:srgbClr val="339966"/>
                </a:solidFill>
                <a:latin typeface="Times New Roman" pitchFamily="18" charset="0"/>
              </a:endParaRPr>
            </a:p>
          </p:txBody>
        </p:sp>
        <p:sp>
          <p:nvSpPr>
            <p:cNvPr id="13" name="Text Box 32"/>
            <p:cNvSpPr txBox="1">
              <a:spLocks noChangeArrowheads="1"/>
            </p:cNvSpPr>
            <p:nvPr/>
          </p:nvSpPr>
          <p:spPr bwMode="auto">
            <a:xfrm>
              <a:off x="3552" y="2591"/>
              <a:ext cx="39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339966"/>
                  </a:solidFill>
                  <a:latin typeface="Times New Roman" pitchFamily="18" charset="0"/>
                </a:rPr>
                <a:t>3</a:t>
              </a:r>
              <a:r>
                <a:rPr lang="en-US" sz="2000" dirty="0" smtClean="0">
                  <a:solidFill>
                    <a:srgbClr val="339966"/>
                  </a:solidFill>
                  <a:latin typeface="Times New Roman" pitchFamily="18" charset="0"/>
                </a:rPr>
                <a:t>cm</a:t>
              </a:r>
              <a:endParaRPr lang="en-US" sz="2000" dirty="0">
                <a:solidFill>
                  <a:srgbClr val="339966"/>
                </a:solidFill>
                <a:latin typeface="Times New Roman" pitchFamily="18" charset="0"/>
              </a:endParaRPr>
            </a:p>
          </p:txBody>
        </p:sp>
        <p:sp>
          <p:nvSpPr>
            <p:cNvPr id="14" name="Text Box 33"/>
            <p:cNvSpPr txBox="1">
              <a:spLocks noChangeArrowheads="1"/>
            </p:cNvSpPr>
            <p:nvPr/>
          </p:nvSpPr>
          <p:spPr bwMode="auto">
            <a:xfrm>
              <a:off x="2880" y="3168"/>
              <a:ext cx="39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000" dirty="0" smtClean="0">
                  <a:solidFill>
                    <a:srgbClr val="339966"/>
                  </a:solidFill>
                  <a:latin typeface="Times New Roman" pitchFamily="18" charset="0"/>
                </a:rPr>
                <a:t>3cm</a:t>
              </a:r>
              <a:endParaRPr lang="en-US" sz="2000" dirty="0">
                <a:solidFill>
                  <a:srgbClr val="339966"/>
                </a:solidFill>
                <a:latin typeface="Times New Roman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14400" y="838200"/>
            <a:ext cx="1055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28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005870"/>
            <a:ext cx="2514600" cy="2937730"/>
          </a:xfrm>
          <a:prstGeom prst="rect">
            <a:avLst/>
          </a:prstGeom>
        </p:spPr>
      </p:pic>
      <p:sp>
        <p:nvSpPr>
          <p:cNvPr id="17" name="Text Box 67"/>
          <p:cNvSpPr txBox="1">
            <a:spLocks noChangeArrowheads="1"/>
          </p:cNvSpPr>
          <p:nvPr/>
        </p:nvSpPr>
        <p:spPr bwMode="auto">
          <a:xfrm>
            <a:off x="2873375" y="381000"/>
            <a:ext cx="4441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 b="1" dirty="0">
                <a:latin typeface="Times New Roman" pitchFamily="18" charset="0"/>
              </a:rPr>
              <a:t>CHU VI HÌNH VUÔNG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8903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71600" y="1512808"/>
            <a:ext cx="42672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6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26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6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6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r>
              <a:rPr lang="en-US" sz="26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6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6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6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+ 3</a:t>
            </a:r>
            <a:r>
              <a:rPr lang="en-US" sz="26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6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6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6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(cm)</a:t>
            </a:r>
          </a:p>
          <a:p>
            <a:pPr eaLnBrk="1" hangingPunct="1"/>
            <a:r>
              <a:rPr lang="en-US" sz="26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	  </a:t>
            </a:r>
            <a:r>
              <a:rPr lang="en-US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12cm</a:t>
            </a:r>
            <a:endParaRPr lang="en-US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5867401" y="1524000"/>
            <a:ext cx="2835276" cy="2306638"/>
            <a:chOff x="2160" y="1976"/>
            <a:chExt cx="1786" cy="1453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2544" y="2208"/>
              <a:ext cx="1008" cy="100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2304" y="2055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339966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3534" y="2016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339966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322" y="3141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339966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3534" y="3129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339966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2873" y="1976"/>
              <a:ext cx="39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000" dirty="0" smtClean="0">
                  <a:solidFill>
                    <a:srgbClr val="339966"/>
                  </a:solidFill>
                  <a:latin typeface="Times New Roman" pitchFamily="18" charset="0"/>
                  <a:cs typeface="Times New Roman" pitchFamily="18" charset="0"/>
                </a:rPr>
                <a:t>3cm</a:t>
              </a:r>
              <a:endParaRPr lang="en-US" sz="2000" dirty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2160" y="2630"/>
              <a:ext cx="39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000" dirty="0" smtClean="0">
                  <a:solidFill>
                    <a:srgbClr val="339966"/>
                  </a:solidFill>
                  <a:latin typeface="Times New Roman" pitchFamily="18" charset="0"/>
                  <a:cs typeface="Times New Roman" pitchFamily="18" charset="0"/>
                </a:rPr>
                <a:t>3cm</a:t>
              </a:r>
              <a:endParaRPr lang="en-US" sz="2000" dirty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3552" y="2591"/>
              <a:ext cx="39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000" dirty="0" smtClean="0">
                  <a:solidFill>
                    <a:srgbClr val="339966"/>
                  </a:solidFill>
                  <a:latin typeface="Times New Roman" pitchFamily="18" charset="0"/>
                  <a:cs typeface="Times New Roman" pitchFamily="18" charset="0"/>
                </a:rPr>
                <a:t>3cm</a:t>
              </a:r>
              <a:endParaRPr lang="en-US" sz="2000" dirty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2880" y="3168"/>
              <a:ext cx="39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000" dirty="0" smtClean="0">
                  <a:solidFill>
                    <a:srgbClr val="339966"/>
                  </a:solidFill>
                  <a:latin typeface="Times New Roman" pitchFamily="18" charset="0"/>
                  <a:cs typeface="Times New Roman" pitchFamily="18" charset="0"/>
                </a:rPr>
                <a:t>3cm</a:t>
              </a:r>
              <a:endParaRPr lang="en-US" sz="2000" dirty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1905000" y="979408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dirty="0" err="1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1295400" y="3313033"/>
            <a:ext cx="43434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6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26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6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ABCD </a:t>
            </a:r>
            <a:r>
              <a:rPr lang="en-US" sz="2600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r>
              <a:rPr lang="en-US" sz="26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6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(3 </a:t>
            </a:r>
            <a:r>
              <a:rPr lang="en-US" sz="26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26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x 2 = </a:t>
            </a:r>
            <a:r>
              <a:rPr lang="en-US" sz="26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6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(cm)</a:t>
            </a:r>
          </a:p>
          <a:p>
            <a:pPr eaLnBrk="1" hangingPunct="1"/>
            <a:r>
              <a:rPr lang="en-US" sz="26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	  </a:t>
            </a:r>
            <a:r>
              <a:rPr lang="en-US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12cm</a:t>
            </a:r>
            <a:endParaRPr lang="en-US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371600" y="5198983"/>
            <a:ext cx="4752976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6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26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6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ABCD </a:t>
            </a:r>
            <a:r>
              <a:rPr lang="en-US" sz="2600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r>
              <a:rPr lang="en-US" sz="26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0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0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0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30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(cm)</a:t>
            </a:r>
          </a:p>
          <a:p>
            <a:pPr eaLnBrk="1" hangingPunct="1"/>
            <a:r>
              <a:rPr lang="en-US" sz="26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	         </a:t>
            </a:r>
            <a:r>
              <a:rPr lang="en-US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12cm</a:t>
            </a:r>
            <a:endParaRPr lang="en-US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1905000" y="4665583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dirty="0" err="1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 3:</a:t>
            </a: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1828800" y="2960608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dirty="0" err="1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23" name="Text Box 67"/>
          <p:cNvSpPr txBox="1">
            <a:spLocks noChangeArrowheads="1"/>
          </p:cNvSpPr>
          <p:nvPr/>
        </p:nvSpPr>
        <p:spPr bwMode="auto">
          <a:xfrm>
            <a:off x="2873375" y="381000"/>
            <a:ext cx="4441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 b="1" dirty="0">
                <a:latin typeface="Times New Roman" pitchFamily="18" charset="0"/>
              </a:rPr>
              <a:t>CHU VI HÌNH VUÔNG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5148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228600" y="1447800"/>
            <a:ext cx="102784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600" b="1" i="1" u="sng" dirty="0" err="1">
                <a:solidFill>
                  <a:srgbClr val="CC00FF"/>
                </a:solidFill>
                <a:latin typeface="Times New Roman" pitchFamily="18" charset="0"/>
              </a:rPr>
              <a:t>Bài</a:t>
            </a:r>
            <a:r>
              <a:rPr lang="en-US" sz="2600" b="1" i="1" u="sng" dirty="0">
                <a:solidFill>
                  <a:srgbClr val="CC00FF"/>
                </a:solidFill>
                <a:latin typeface="Times New Roman" pitchFamily="18" charset="0"/>
              </a:rPr>
              <a:t> </a:t>
            </a:r>
            <a:r>
              <a:rPr lang="en-US" sz="2600" b="1" i="1" u="sng" dirty="0" smtClean="0">
                <a:solidFill>
                  <a:srgbClr val="CC00FF"/>
                </a:solidFill>
                <a:latin typeface="Times New Roman" pitchFamily="18" charset="0"/>
              </a:rPr>
              <a:t>2</a:t>
            </a:r>
            <a:r>
              <a:rPr lang="en-US" sz="2600" b="1" i="1" dirty="0" smtClean="0">
                <a:solidFill>
                  <a:srgbClr val="CC00FF"/>
                </a:solidFill>
                <a:latin typeface="Times New Roman" pitchFamily="18" charset="0"/>
              </a:rPr>
              <a:t>:</a:t>
            </a:r>
            <a:endParaRPr lang="en-US" sz="2600" b="1" i="1" dirty="0">
              <a:solidFill>
                <a:srgbClr val="CC00FF"/>
              </a:solidFill>
              <a:latin typeface="Times New Roman" pitchFamily="18" charset="0"/>
            </a:endParaRPr>
          </a:p>
        </p:txBody>
      </p:sp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1219200" y="1447800"/>
            <a:ext cx="640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N</a:t>
            </a: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ối ô trống với phép tính phù hợp</a:t>
            </a:r>
            <a:r>
              <a:rPr lang="en-US" sz="2800">
                <a:solidFill>
                  <a:srgbClr val="339966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6" name="Text Box 67"/>
          <p:cNvSpPr txBox="1">
            <a:spLocks noChangeArrowheads="1"/>
          </p:cNvSpPr>
          <p:nvPr/>
        </p:nvSpPr>
        <p:spPr bwMode="auto">
          <a:xfrm>
            <a:off x="2873375" y="381000"/>
            <a:ext cx="4441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 b="1" dirty="0">
                <a:latin typeface="Times New Roman" pitchFamily="18" charset="0"/>
              </a:rPr>
              <a:t>CHU VI HÌNH VUÔNG</a:t>
            </a:r>
          </a:p>
        </p:txBody>
      </p:sp>
      <p:sp>
        <p:nvSpPr>
          <p:cNvPr id="7" name="Line 74"/>
          <p:cNvSpPr>
            <a:spLocks noChangeShapeType="1"/>
          </p:cNvSpPr>
          <p:nvPr/>
        </p:nvSpPr>
        <p:spPr bwMode="auto">
          <a:xfrm>
            <a:off x="-1676400" y="2133600"/>
            <a:ext cx="0" cy="15240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111"/>
          <p:cNvGrpSpPr>
            <a:grpSpLocks/>
          </p:cNvGrpSpPr>
          <p:nvPr/>
        </p:nvGrpSpPr>
        <p:grpSpPr bwMode="auto">
          <a:xfrm>
            <a:off x="1143000" y="1966913"/>
            <a:ext cx="7848600" cy="1538287"/>
            <a:chOff x="720" y="1623"/>
            <a:chExt cx="4944" cy="969"/>
          </a:xfrm>
        </p:grpSpPr>
        <p:grpSp>
          <p:nvGrpSpPr>
            <p:cNvPr id="9" name="Group 70"/>
            <p:cNvGrpSpPr>
              <a:grpSpLocks/>
            </p:cNvGrpSpPr>
            <p:nvPr/>
          </p:nvGrpSpPr>
          <p:grpSpPr bwMode="auto">
            <a:xfrm>
              <a:off x="720" y="1632"/>
              <a:ext cx="4944" cy="960"/>
              <a:chOff x="768" y="1632"/>
              <a:chExt cx="4752" cy="960"/>
            </a:xfrm>
          </p:grpSpPr>
          <p:sp>
            <p:nvSpPr>
              <p:cNvPr id="20" name="Rectangle 68"/>
              <p:cNvSpPr>
                <a:spLocks noChangeArrowheads="1"/>
              </p:cNvSpPr>
              <p:nvPr/>
            </p:nvSpPr>
            <p:spPr bwMode="auto">
              <a:xfrm>
                <a:off x="768" y="1632"/>
                <a:ext cx="4752" cy="96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Line 69"/>
              <p:cNvSpPr>
                <a:spLocks noChangeShapeType="1"/>
              </p:cNvSpPr>
              <p:nvPr/>
            </p:nvSpPr>
            <p:spPr bwMode="auto">
              <a:xfrm>
                <a:off x="768" y="2112"/>
                <a:ext cx="4752" cy="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Line 71"/>
            <p:cNvSpPr>
              <a:spLocks noChangeShapeType="1"/>
            </p:cNvSpPr>
            <p:nvPr/>
          </p:nvSpPr>
          <p:spPr bwMode="auto">
            <a:xfrm>
              <a:off x="1776" y="1632"/>
              <a:ext cx="0" cy="96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72"/>
            <p:cNvSpPr>
              <a:spLocks noChangeShapeType="1"/>
            </p:cNvSpPr>
            <p:nvPr/>
          </p:nvSpPr>
          <p:spPr bwMode="auto">
            <a:xfrm>
              <a:off x="3696" y="1632"/>
              <a:ext cx="0" cy="96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73"/>
            <p:cNvSpPr>
              <a:spLocks noChangeShapeType="1"/>
            </p:cNvSpPr>
            <p:nvPr/>
          </p:nvSpPr>
          <p:spPr bwMode="auto">
            <a:xfrm>
              <a:off x="4704" y="1632"/>
              <a:ext cx="0" cy="96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75"/>
            <p:cNvSpPr>
              <a:spLocks noChangeShapeType="1"/>
            </p:cNvSpPr>
            <p:nvPr/>
          </p:nvSpPr>
          <p:spPr bwMode="auto">
            <a:xfrm>
              <a:off x="2697" y="1632"/>
              <a:ext cx="0" cy="96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76"/>
            <p:cNvSpPr txBox="1">
              <a:spLocks noChangeArrowheads="1"/>
            </p:cNvSpPr>
            <p:nvPr/>
          </p:nvSpPr>
          <p:spPr bwMode="auto">
            <a:xfrm>
              <a:off x="795" y="1623"/>
              <a:ext cx="913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algn="ctr" eaLnBrk="1" hangingPunct="1"/>
              <a:r>
                <a:rPr lang="en-US" sz="2200" dirty="0" err="1">
                  <a:latin typeface="Times New Roman" pitchFamily="18" charset="0"/>
                </a:rPr>
                <a:t>Cạnh</a:t>
              </a:r>
              <a:endParaRPr lang="en-US" sz="2200" dirty="0">
                <a:latin typeface="Times New Roman" pitchFamily="18" charset="0"/>
              </a:endParaRPr>
            </a:p>
            <a:p>
              <a:pPr algn="ctr" eaLnBrk="1" hangingPunct="1"/>
              <a:r>
                <a:rPr lang="en-US" sz="2200" dirty="0" err="1">
                  <a:latin typeface="Times New Roman" pitchFamily="18" charset="0"/>
                </a:rPr>
                <a:t>hình</a:t>
              </a:r>
              <a:r>
                <a:rPr lang="en-US" sz="2200" dirty="0">
                  <a:latin typeface="Times New Roman" pitchFamily="18" charset="0"/>
                </a:rPr>
                <a:t> </a:t>
              </a:r>
              <a:r>
                <a:rPr lang="en-US" sz="2200" dirty="0" err="1">
                  <a:latin typeface="Times New Roman" pitchFamily="18" charset="0"/>
                </a:rPr>
                <a:t>vuông</a:t>
              </a:r>
              <a:endParaRPr lang="en-US" sz="2200" dirty="0">
                <a:latin typeface="Times New Roman" pitchFamily="18" charset="0"/>
              </a:endParaRPr>
            </a:p>
          </p:txBody>
        </p:sp>
        <p:sp>
          <p:nvSpPr>
            <p:cNvPr id="15" name="Text Box 77"/>
            <p:cNvSpPr txBox="1">
              <a:spLocks noChangeArrowheads="1"/>
            </p:cNvSpPr>
            <p:nvPr/>
          </p:nvSpPr>
          <p:spPr bwMode="auto">
            <a:xfrm>
              <a:off x="822" y="2100"/>
              <a:ext cx="913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algn="ctr" eaLnBrk="1" hangingPunct="1"/>
              <a:r>
                <a:rPr lang="en-US" sz="2200">
                  <a:solidFill>
                    <a:srgbClr val="CC00FF"/>
                  </a:solidFill>
                  <a:latin typeface="Times New Roman" pitchFamily="18" charset="0"/>
                </a:rPr>
                <a:t>Chu vi </a:t>
              </a:r>
            </a:p>
            <a:p>
              <a:pPr algn="ctr" eaLnBrk="1" hangingPunct="1"/>
              <a:r>
                <a:rPr lang="en-US" sz="2200">
                  <a:solidFill>
                    <a:srgbClr val="CC00FF"/>
                  </a:solidFill>
                  <a:latin typeface="Times New Roman" pitchFamily="18" charset="0"/>
                </a:rPr>
                <a:t>hình vuông</a:t>
              </a:r>
            </a:p>
          </p:txBody>
        </p:sp>
        <p:sp>
          <p:nvSpPr>
            <p:cNvPr id="16" name="Text Box 78"/>
            <p:cNvSpPr txBox="1">
              <a:spLocks noChangeArrowheads="1"/>
            </p:cNvSpPr>
            <p:nvPr/>
          </p:nvSpPr>
          <p:spPr bwMode="auto">
            <a:xfrm>
              <a:off x="1980" y="1726"/>
              <a:ext cx="50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>
                  <a:latin typeface="Times New Roman" pitchFamily="18" charset="0"/>
                </a:rPr>
                <a:t>8cm</a:t>
              </a:r>
            </a:p>
          </p:txBody>
        </p:sp>
        <p:sp>
          <p:nvSpPr>
            <p:cNvPr id="17" name="Text Box 79"/>
            <p:cNvSpPr txBox="1">
              <a:spLocks noChangeArrowheads="1"/>
            </p:cNvSpPr>
            <p:nvPr/>
          </p:nvSpPr>
          <p:spPr bwMode="auto">
            <a:xfrm>
              <a:off x="2883" y="1728"/>
              <a:ext cx="61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>
                  <a:latin typeface="Times New Roman" pitchFamily="18" charset="0"/>
                </a:rPr>
                <a:t>12cm</a:t>
              </a:r>
            </a:p>
          </p:txBody>
        </p:sp>
        <p:sp>
          <p:nvSpPr>
            <p:cNvPr id="18" name="Text Box 80"/>
            <p:cNvSpPr txBox="1">
              <a:spLocks noChangeArrowheads="1"/>
            </p:cNvSpPr>
            <p:nvPr/>
          </p:nvSpPr>
          <p:spPr bwMode="auto">
            <a:xfrm>
              <a:off x="3903" y="1726"/>
              <a:ext cx="61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>
                  <a:latin typeface="Times New Roman" pitchFamily="18" charset="0"/>
                </a:rPr>
                <a:t>31cm</a:t>
              </a:r>
            </a:p>
          </p:txBody>
        </p:sp>
        <p:sp>
          <p:nvSpPr>
            <p:cNvPr id="19" name="Text Box 81"/>
            <p:cNvSpPr txBox="1">
              <a:spLocks noChangeArrowheads="1"/>
            </p:cNvSpPr>
            <p:nvPr/>
          </p:nvSpPr>
          <p:spPr bwMode="auto">
            <a:xfrm>
              <a:off x="4926" y="1728"/>
              <a:ext cx="61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>
                  <a:latin typeface="Times New Roman" pitchFamily="18" charset="0"/>
                </a:rPr>
                <a:t>15cm</a:t>
              </a:r>
            </a:p>
          </p:txBody>
        </p:sp>
      </p:grpSp>
      <p:grpSp>
        <p:nvGrpSpPr>
          <p:cNvPr id="22" name="Group 96"/>
          <p:cNvGrpSpPr>
            <a:grpSpLocks/>
          </p:cNvGrpSpPr>
          <p:nvPr/>
        </p:nvGrpSpPr>
        <p:grpSpPr bwMode="auto">
          <a:xfrm>
            <a:off x="457200" y="4114800"/>
            <a:ext cx="2209800" cy="639763"/>
            <a:chOff x="816" y="3024"/>
            <a:chExt cx="1367" cy="403"/>
          </a:xfrm>
        </p:grpSpPr>
        <p:pic>
          <p:nvPicPr>
            <p:cNvPr id="23" name="Picture 8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024"/>
              <a:ext cx="1367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 Box 90"/>
            <p:cNvSpPr txBox="1">
              <a:spLocks noChangeArrowheads="1"/>
            </p:cNvSpPr>
            <p:nvPr/>
          </p:nvSpPr>
          <p:spPr bwMode="auto">
            <a:xfrm>
              <a:off x="864" y="3072"/>
              <a:ext cx="13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dirty="0"/>
                <a:t>8 x 4 = 32 (cm)</a:t>
              </a:r>
            </a:p>
          </p:txBody>
        </p:sp>
      </p:grpSp>
      <p:grpSp>
        <p:nvGrpSpPr>
          <p:cNvPr id="25" name="Group 97"/>
          <p:cNvGrpSpPr>
            <a:grpSpLocks/>
          </p:cNvGrpSpPr>
          <p:nvPr/>
        </p:nvGrpSpPr>
        <p:grpSpPr bwMode="auto">
          <a:xfrm>
            <a:off x="990600" y="4992688"/>
            <a:ext cx="2355850" cy="646112"/>
            <a:chOff x="820" y="3552"/>
            <a:chExt cx="1484" cy="407"/>
          </a:xfrm>
        </p:grpSpPr>
        <p:pic>
          <p:nvPicPr>
            <p:cNvPr id="26" name="Picture 8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" y="3552"/>
              <a:ext cx="148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Text Box 91"/>
            <p:cNvSpPr txBox="1">
              <a:spLocks noChangeArrowheads="1"/>
            </p:cNvSpPr>
            <p:nvPr/>
          </p:nvSpPr>
          <p:spPr bwMode="auto">
            <a:xfrm>
              <a:off x="853" y="3600"/>
              <a:ext cx="140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/>
                <a:t>12 x 4 = 48 (cm)</a:t>
              </a:r>
            </a:p>
          </p:txBody>
        </p:sp>
      </p:grpSp>
      <p:grpSp>
        <p:nvGrpSpPr>
          <p:cNvPr id="28" name="Group 100"/>
          <p:cNvGrpSpPr>
            <a:grpSpLocks/>
          </p:cNvGrpSpPr>
          <p:nvPr/>
        </p:nvGrpSpPr>
        <p:grpSpPr bwMode="auto">
          <a:xfrm>
            <a:off x="3657600" y="5029200"/>
            <a:ext cx="2286000" cy="639763"/>
            <a:chOff x="2112" y="2247"/>
            <a:chExt cx="1440" cy="403"/>
          </a:xfrm>
        </p:grpSpPr>
        <p:pic>
          <p:nvPicPr>
            <p:cNvPr id="29" name="Picture 8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247"/>
              <a:ext cx="1440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Text Box 92"/>
            <p:cNvSpPr txBox="1">
              <a:spLocks noChangeArrowheads="1"/>
            </p:cNvSpPr>
            <p:nvPr/>
          </p:nvSpPr>
          <p:spPr bwMode="auto">
            <a:xfrm>
              <a:off x="2142" y="2295"/>
              <a:ext cx="140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/>
                <a:t>15 x 2 = 30 (cm)</a:t>
              </a:r>
            </a:p>
          </p:txBody>
        </p:sp>
      </p:grpSp>
      <p:grpSp>
        <p:nvGrpSpPr>
          <p:cNvPr id="31" name="Group 99"/>
          <p:cNvGrpSpPr>
            <a:grpSpLocks/>
          </p:cNvGrpSpPr>
          <p:nvPr/>
        </p:nvGrpSpPr>
        <p:grpSpPr bwMode="auto">
          <a:xfrm>
            <a:off x="3346450" y="4176713"/>
            <a:ext cx="2444750" cy="646112"/>
            <a:chOff x="2112" y="2688"/>
            <a:chExt cx="1540" cy="407"/>
          </a:xfrm>
        </p:grpSpPr>
        <p:pic>
          <p:nvPicPr>
            <p:cNvPr id="32" name="Picture 8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6" y="2688"/>
              <a:ext cx="148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Text Box 93"/>
            <p:cNvSpPr txBox="1">
              <a:spLocks noChangeArrowheads="1"/>
            </p:cNvSpPr>
            <p:nvPr/>
          </p:nvSpPr>
          <p:spPr bwMode="auto">
            <a:xfrm>
              <a:off x="2112" y="2746"/>
              <a:ext cx="154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dirty="0"/>
                <a:t>15 x 4 = 60 (cm)</a:t>
              </a:r>
            </a:p>
          </p:txBody>
        </p:sp>
      </p:grpSp>
      <p:grpSp>
        <p:nvGrpSpPr>
          <p:cNvPr id="34" name="Group 98"/>
          <p:cNvGrpSpPr>
            <a:grpSpLocks/>
          </p:cNvGrpSpPr>
          <p:nvPr/>
        </p:nvGrpSpPr>
        <p:grpSpPr bwMode="auto">
          <a:xfrm>
            <a:off x="6318250" y="5029200"/>
            <a:ext cx="2444750" cy="646113"/>
            <a:chOff x="2108" y="3120"/>
            <a:chExt cx="1540" cy="407"/>
          </a:xfrm>
        </p:grpSpPr>
        <p:pic>
          <p:nvPicPr>
            <p:cNvPr id="35" name="Picture 8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3120"/>
              <a:ext cx="153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Text Box 94"/>
            <p:cNvSpPr txBox="1">
              <a:spLocks noChangeArrowheads="1"/>
            </p:cNvSpPr>
            <p:nvPr/>
          </p:nvSpPr>
          <p:spPr bwMode="auto">
            <a:xfrm>
              <a:off x="2108" y="3179"/>
              <a:ext cx="14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dirty="0"/>
                <a:t>31 x 4 = 124 (cm)</a:t>
              </a:r>
            </a:p>
          </p:txBody>
        </p:sp>
      </p:grpSp>
      <p:grpSp>
        <p:nvGrpSpPr>
          <p:cNvPr id="37" name="Group 101"/>
          <p:cNvGrpSpPr>
            <a:grpSpLocks/>
          </p:cNvGrpSpPr>
          <p:nvPr/>
        </p:nvGrpSpPr>
        <p:grpSpPr bwMode="auto">
          <a:xfrm>
            <a:off x="6196013" y="4157663"/>
            <a:ext cx="2324100" cy="646112"/>
            <a:chOff x="3480" y="3600"/>
            <a:chExt cx="1464" cy="407"/>
          </a:xfrm>
        </p:grpSpPr>
        <p:pic>
          <p:nvPicPr>
            <p:cNvPr id="38" name="Picture 8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3600"/>
              <a:ext cx="144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Text Box 95"/>
            <p:cNvSpPr txBox="1">
              <a:spLocks noChangeArrowheads="1"/>
            </p:cNvSpPr>
            <p:nvPr/>
          </p:nvSpPr>
          <p:spPr bwMode="auto">
            <a:xfrm>
              <a:off x="3480" y="3659"/>
              <a:ext cx="140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dirty="0"/>
                <a:t>12 x 3 = 36 (cm)</a:t>
              </a:r>
            </a:p>
          </p:txBody>
        </p:sp>
      </p:grpSp>
      <p:sp>
        <p:nvSpPr>
          <p:cNvPr id="40" name="Freeform 104"/>
          <p:cNvSpPr>
            <a:spLocks/>
          </p:cNvSpPr>
          <p:nvPr/>
        </p:nvSpPr>
        <p:spPr bwMode="auto">
          <a:xfrm>
            <a:off x="2667000" y="3124200"/>
            <a:ext cx="2603500" cy="1905000"/>
          </a:xfrm>
          <a:custGeom>
            <a:avLst/>
            <a:gdLst>
              <a:gd name="T0" fmla="*/ 2147483647 w 1640"/>
              <a:gd name="T1" fmla="*/ 0 h 1200"/>
              <a:gd name="T2" fmla="*/ 2147483647 w 1640"/>
              <a:gd name="T3" fmla="*/ 1088707500 h 1200"/>
              <a:gd name="T4" fmla="*/ 604837500 w 1640"/>
              <a:gd name="T5" fmla="*/ 1209675000 h 1200"/>
              <a:gd name="T6" fmla="*/ 0 w 1640"/>
              <a:gd name="T7" fmla="*/ 2147483647 h 1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40" h="1200">
                <a:moveTo>
                  <a:pt x="1440" y="0"/>
                </a:moveTo>
                <a:cubicBezTo>
                  <a:pt x="1540" y="176"/>
                  <a:pt x="1640" y="352"/>
                  <a:pt x="1440" y="432"/>
                </a:cubicBezTo>
                <a:cubicBezTo>
                  <a:pt x="1240" y="512"/>
                  <a:pt x="480" y="352"/>
                  <a:pt x="240" y="480"/>
                </a:cubicBezTo>
                <a:cubicBezTo>
                  <a:pt x="0" y="608"/>
                  <a:pt x="0" y="904"/>
                  <a:pt x="0" y="1200"/>
                </a:cubicBezTo>
              </a:path>
            </a:pathLst>
          </a:custGeom>
          <a:noFill/>
          <a:ln w="19050" cmpd="sng">
            <a:solidFill>
              <a:srgbClr val="FF00FF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108"/>
          <p:cNvSpPr>
            <a:spLocks noChangeShapeType="1"/>
          </p:cNvSpPr>
          <p:nvPr/>
        </p:nvSpPr>
        <p:spPr bwMode="auto">
          <a:xfrm flipH="1">
            <a:off x="2514600" y="3200400"/>
            <a:ext cx="990600" cy="914400"/>
          </a:xfrm>
          <a:prstGeom prst="line">
            <a:avLst/>
          </a:prstGeom>
          <a:noFill/>
          <a:ln w="19050">
            <a:solidFill>
              <a:srgbClr val="339933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09"/>
          <p:cNvSpPr>
            <a:spLocks/>
          </p:cNvSpPr>
          <p:nvPr/>
        </p:nvSpPr>
        <p:spPr bwMode="auto">
          <a:xfrm>
            <a:off x="5727700" y="3124200"/>
            <a:ext cx="1117600" cy="2057400"/>
          </a:xfrm>
          <a:custGeom>
            <a:avLst/>
            <a:gdLst>
              <a:gd name="T0" fmla="*/ 1552416250 w 704"/>
              <a:gd name="T1" fmla="*/ 0 h 1296"/>
              <a:gd name="T2" fmla="*/ 1552416250 w 704"/>
              <a:gd name="T3" fmla="*/ 1088707500 h 1296"/>
              <a:gd name="T4" fmla="*/ 221773750 w 704"/>
              <a:gd name="T5" fmla="*/ 1209675000 h 1296"/>
              <a:gd name="T6" fmla="*/ 221773750 w 704"/>
              <a:gd name="T7" fmla="*/ 2147483647 h 1296"/>
              <a:gd name="T8" fmla="*/ 947578750 w 704"/>
              <a:gd name="T9" fmla="*/ 2147483647 h 12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4" h="1296">
                <a:moveTo>
                  <a:pt x="616" y="0"/>
                </a:moveTo>
                <a:cubicBezTo>
                  <a:pt x="660" y="176"/>
                  <a:pt x="704" y="352"/>
                  <a:pt x="616" y="432"/>
                </a:cubicBezTo>
                <a:cubicBezTo>
                  <a:pt x="528" y="512"/>
                  <a:pt x="176" y="376"/>
                  <a:pt x="88" y="480"/>
                </a:cubicBezTo>
                <a:cubicBezTo>
                  <a:pt x="0" y="584"/>
                  <a:pt x="40" y="920"/>
                  <a:pt x="88" y="1056"/>
                </a:cubicBezTo>
                <a:cubicBezTo>
                  <a:pt x="136" y="1192"/>
                  <a:pt x="328" y="1256"/>
                  <a:pt x="376" y="1296"/>
                </a:cubicBezTo>
              </a:path>
            </a:pathLst>
          </a:custGeom>
          <a:noFill/>
          <a:ln w="19050" cmpd="sng">
            <a:solidFill>
              <a:schemeClr val="hlink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110"/>
          <p:cNvSpPr>
            <a:spLocks noChangeShapeType="1"/>
          </p:cNvSpPr>
          <p:nvPr/>
        </p:nvSpPr>
        <p:spPr bwMode="auto">
          <a:xfrm flipV="1">
            <a:off x="4953000" y="3200400"/>
            <a:ext cx="3200400" cy="990600"/>
          </a:xfrm>
          <a:prstGeom prst="line">
            <a:avLst/>
          </a:prstGeom>
          <a:noFill/>
          <a:ln w="19050">
            <a:solidFill>
              <a:srgbClr val="9966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4060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0" grpId="0" animBg="1"/>
      <p:bldP spid="41" grpId="0" animBg="1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12713" y="1644650"/>
            <a:ext cx="102784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600" b="1" i="1" u="sng" dirty="0" err="1">
                <a:solidFill>
                  <a:srgbClr val="CC00FF"/>
                </a:solidFill>
                <a:latin typeface="Times New Roman" pitchFamily="18" charset="0"/>
              </a:rPr>
              <a:t>Bài</a:t>
            </a:r>
            <a:r>
              <a:rPr lang="en-US" sz="2600" b="1" i="1" u="sng" dirty="0">
                <a:solidFill>
                  <a:srgbClr val="CC00FF"/>
                </a:solidFill>
                <a:latin typeface="Times New Roman" pitchFamily="18" charset="0"/>
              </a:rPr>
              <a:t> </a:t>
            </a:r>
            <a:r>
              <a:rPr lang="en-US" sz="2600" b="1" i="1" u="sng" dirty="0" smtClean="0">
                <a:solidFill>
                  <a:srgbClr val="CC00FF"/>
                </a:solidFill>
                <a:latin typeface="Times New Roman" pitchFamily="18" charset="0"/>
              </a:rPr>
              <a:t>3</a:t>
            </a:r>
            <a:r>
              <a:rPr lang="en-US" sz="2600" b="1" i="1" dirty="0" smtClean="0">
                <a:solidFill>
                  <a:srgbClr val="CC00FF"/>
                </a:solidFill>
                <a:latin typeface="Times New Roman" pitchFamily="18" charset="0"/>
              </a:rPr>
              <a:t>:</a:t>
            </a:r>
            <a:endParaRPr lang="en-US" sz="2600" b="1" i="1" dirty="0">
              <a:solidFill>
                <a:srgbClr val="CC00FF"/>
              </a:solidFill>
              <a:latin typeface="Times New Roman" pitchFamily="18" charset="0"/>
            </a:endParaRPr>
          </a:p>
        </p:txBody>
      </p:sp>
      <p:pic>
        <p:nvPicPr>
          <p:cNvPr id="21" name="Picture 3" descr="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5" y="3579813"/>
            <a:ext cx="8382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4572000"/>
            <a:ext cx="8382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 descr="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5524500"/>
            <a:ext cx="8382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6923088" y="3716338"/>
            <a:ext cx="11096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</a:rPr>
              <a:t>10cm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7010400" y="4665663"/>
            <a:ext cx="11096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CC00FF"/>
                </a:solidFill>
                <a:latin typeface="Times New Roman" pitchFamily="18" charset="0"/>
              </a:rPr>
              <a:t>20cm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7032625" y="5638800"/>
            <a:ext cx="1109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CC00FF"/>
                </a:solidFill>
                <a:latin typeface="Times New Roman" pitchFamily="18" charset="0"/>
              </a:rPr>
              <a:t>40cm</a:t>
            </a:r>
          </a:p>
        </p:txBody>
      </p:sp>
      <p:pic>
        <p:nvPicPr>
          <p:cNvPr id="27" name="Picture 9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3621088"/>
            <a:ext cx="7683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0" descr="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5489575"/>
            <a:ext cx="83978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1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5" y="4586288"/>
            <a:ext cx="7683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1219200" y="1447800"/>
            <a:ext cx="754380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2800" dirty="0" err="1">
                <a:solidFill>
                  <a:srgbClr val="009900"/>
                </a:solidFill>
              </a:rPr>
              <a:t>Ng</a:t>
            </a:r>
            <a:r>
              <a:rPr lang="en-US" sz="2800" dirty="0" err="1">
                <a:solidFill>
                  <a:srgbClr val="339966"/>
                </a:solidFill>
                <a:latin typeface="Times New Roman" pitchFamily="18" charset="0"/>
              </a:rPr>
              <a:t>ười</a:t>
            </a:r>
            <a:r>
              <a:rPr lang="en-US" sz="2800" dirty="0">
                <a:solidFill>
                  <a:srgbClr val="339966"/>
                </a:solidFill>
                <a:latin typeface="Times New Roman" pitchFamily="18" charset="0"/>
              </a:rPr>
              <a:t> ta </a:t>
            </a:r>
            <a:r>
              <a:rPr lang="en-US" sz="2800" dirty="0" err="1">
                <a:solidFill>
                  <a:srgbClr val="339966"/>
                </a:solidFill>
                <a:latin typeface="Times New Roman" pitchFamily="18" charset="0"/>
              </a:rPr>
              <a:t>uốn</a:t>
            </a:r>
            <a:r>
              <a:rPr lang="en-US" sz="2800" dirty="0">
                <a:solidFill>
                  <a:srgbClr val="3399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339966"/>
                </a:solidFill>
                <a:latin typeface="Times New Roman" pitchFamily="18" charset="0"/>
              </a:rPr>
              <a:t>một</a:t>
            </a:r>
            <a:r>
              <a:rPr lang="en-US" sz="2800" dirty="0">
                <a:solidFill>
                  <a:srgbClr val="3399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339966"/>
                </a:solidFill>
                <a:latin typeface="Times New Roman" pitchFamily="18" charset="0"/>
              </a:rPr>
              <a:t>đoạn</a:t>
            </a:r>
            <a:r>
              <a:rPr lang="en-US" sz="2800" dirty="0">
                <a:solidFill>
                  <a:srgbClr val="3399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339966"/>
                </a:solidFill>
                <a:latin typeface="Times New Roman" pitchFamily="18" charset="0"/>
              </a:rPr>
              <a:t>dây</a:t>
            </a:r>
            <a:r>
              <a:rPr lang="en-US" sz="2800" dirty="0">
                <a:solidFill>
                  <a:srgbClr val="3399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339966"/>
                </a:solidFill>
                <a:latin typeface="Times New Roman" pitchFamily="18" charset="0"/>
              </a:rPr>
              <a:t>thép</a:t>
            </a:r>
            <a:r>
              <a:rPr lang="en-US" sz="2800" dirty="0">
                <a:solidFill>
                  <a:srgbClr val="3399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339966"/>
                </a:solidFill>
                <a:latin typeface="Times New Roman" pitchFamily="18" charset="0"/>
              </a:rPr>
              <a:t>vừa</a:t>
            </a:r>
            <a:r>
              <a:rPr lang="en-US" sz="2800" dirty="0">
                <a:solidFill>
                  <a:srgbClr val="3399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339966"/>
                </a:solidFill>
                <a:latin typeface="Times New Roman" pitchFamily="18" charset="0"/>
              </a:rPr>
              <a:t>đủ</a:t>
            </a:r>
            <a:r>
              <a:rPr lang="en-US" sz="2800" dirty="0">
                <a:solidFill>
                  <a:srgbClr val="3399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339966"/>
                </a:solidFill>
                <a:latin typeface="Times New Roman" pitchFamily="18" charset="0"/>
              </a:rPr>
              <a:t>thành</a:t>
            </a:r>
            <a:r>
              <a:rPr lang="en-US" sz="2800" dirty="0">
                <a:solidFill>
                  <a:srgbClr val="3399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339966"/>
                </a:solidFill>
                <a:latin typeface="Times New Roman" pitchFamily="18" charset="0"/>
              </a:rPr>
              <a:t>một</a:t>
            </a:r>
            <a:r>
              <a:rPr lang="en-US" sz="2800" dirty="0">
                <a:solidFill>
                  <a:srgbClr val="3399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339966"/>
                </a:solidFill>
                <a:latin typeface="Times New Roman" pitchFamily="18" charset="0"/>
              </a:rPr>
              <a:t>hình</a:t>
            </a:r>
            <a:r>
              <a:rPr lang="en-US" sz="2800" dirty="0">
                <a:solidFill>
                  <a:srgbClr val="3399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339966"/>
                </a:solidFill>
                <a:latin typeface="Times New Roman" pitchFamily="18" charset="0"/>
              </a:rPr>
              <a:t>vuông</a:t>
            </a:r>
            <a:r>
              <a:rPr lang="en-US" sz="2800" dirty="0">
                <a:solidFill>
                  <a:srgbClr val="3399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339966"/>
                </a:solidFill>
                <a:latin typeface="Times New Roman" pitchFamily="18" charset="0"/>
              </a:rPr>
              <a:t>cạnh</a:t>
            </a:r>
            <a:r>
              <a:rPr lang="en-US" sz="2800" dirty="0">
                <a:solidFill>
                  <a:srgbClr val="339966"/>
                </a:solidFill>
                <a:latin typeface="Times New Roman" pitchFamily="18" charset="0"/>
              </a:rPr>
              <a:t> 10cm. </a:t>
            </a:r>
            <a:r>
              <a:rPr lang="en-US" sz="2800" dirty="0" err="1">
                <a:solidFill>
                  <a:srgbClr val="339966"/>
                </a:solidFill>
                <a:latin typeface="Times New Roman" pitchFamily="18" charset="0"/>
              </a:rPr>
              <a:t>Tính</a:t>
            </a:r>
            <a:r>
              <a:rPr lang="en-US" sz="2800" dirty="0">
                <a:solidFill>
                  <a:srgbClr val="3399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339966"/>
                </a:solidFill>
                <a:latin typeface="Times New Roman" pitchFamily="18" charset="0"/>
              </a:rPr>
              <a:t>độ</a:t>
            </a:r>
            <a:r>
              <a:rPr lang="en-US" sz="2800" dirty="0">
                <a:solidFill>
                  <a:srgbClr val="3399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339966"/>
                </a:solidFill>
                <a:latin typeface="Times New Roman" pitchFamily="18" charset="0"/>
              </a:rPr>
              <a:t>dài</a:t>
            </a:r>
            <a:r>
              <a:rPr lang="en-US" sz="2800" dirty="0">
                <a:solidFill>
                  <a:srgbClr val="3399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339966"/>
                </a:solidFill>
                <a:latin typeface="Times New Roman" pitchFamily="18" charset="0"/>
              </a:rPr>
              <a:t>đoạn</a:t>
            </a:r>
            <a:r>
              <a:rPr lang="en-US" sz="2800" dirty="0">
                <a:solidFill>
                  <a:srgbClr val="3399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339966"/>
                </a:solidFill>
                <a:latin typeface="Times New Roman" pitchFamily="18" charset="0"/>
              </a:rPr>
              <a:t>dây</a:t>
            </a:r>
            <a:r>
              <a:rPr lang="en-US" sz="2800" dirty="0">
                <a:solidFill>
                  <a:srgbClr val="3399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339966"/>
                </a:solidFill>
                <a:latin typeface="Times New Roman" pitchFamily="18" charset="0"/>
              </a:rPr>
              <a:t>đó</a:t>
            </a:r>
            <a:r>
              <a:rPr lang="en-US" sz="2800" dirty="0">
                <a:solidFill>
                  <a:srgbClr val="339966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3200400" y="2514600"/>
            <a:ext cx="342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800000"/>
                </a:solidFill>
              </a:rPr>
              <a:t>Ch</a:t>
            </a:r>
            <a:r>
              <a:rPr lang="en-US" sz="2800" b="1">
                <a:solidFill>
                  <a:srgbClr val="800000"/>
                </a:solidFill>
                <a:latin typeface="Times New Roman" pitchFamily="18" charset="0"/>
              </a:rPr>
              <a:t>ọn đáp án đúng:</a:t>
            </a: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2339975" y="381000"/>
            <a:ext cx="4441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 b="1" dirty="0">
                <a:latin typeface="Times New Roman" pitchFamily="18" charset="0"/>
              </a:rPr>
              <a:t>CHU VI HÌNH VUÔNG</a:t>
            </a:r>
          </a:p>
        </p:txBody>
      </p:sp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1566863" y="3559175"/>
            <a:ext cx="4419600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Độ dài đoạn dây đó là:</a:t>
            </a:r>
          </a:p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    10 x 4 = 40 (cm)</a:t>
            </a:r>
          </a:p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	    Đáp số: 40 cm</a:t>
            </a:r>
          </a:p>
        </p:txBody>
      </p:sp>
      <p:sp>
        <p:nvSpPr>
          <p:cNvPr id="34" name="WordArt 26"/>
          <p:cNvSpPr>
            <a:spLocks noChangeArrowheads="1" noChangeShapeType="1" noTextEdit="1"/>
          </p:cNvSpPr>
          <p:nvPr/>
        </p:nvSpPr>
        <p:spPr bwMode="auto">
          <a:xfrm>
            <a:off x="4038600" y="2971800"/>
            <a:ext cx="1304925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96969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Park"/>
              </a:rPr>
              <a:t>Bài làm:</a:t>
            </a:r>
          </a:p>
        </p:txBody>
      </p:sp>
    </p:spTree>
    <p:extLst>
      <p:ext uri="{BB962C8B-B14F-4D97-AF65-F5344CB8AC3E}">
        <p14:creationId xmlns:p14="http://schemas.microsoft.com/office/powerpoint/2010/main" val="64772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4" grpId="0" autoUpdateAnimBg="0"/>
      <p:bldP spid="24" grpId="1"/>
      <p:bldP spid="25" grpId="0" autoUpdateAnimBg="0"/>
      <p:bldP spid="25" grpId="1"/>
      <p:bldP spid="26" grpId="0" autoUpdateAnimBg="0"/>
      <p:bldP spid="26" grpId="1"/>
      <p:bldP spid="30" grpId="0" autoUpdateAnimBg="0"/>
      <p:bldP spid="31" grpId="0" autoUpdateAnimBg="0"/>
      <p:bldP spid="31" grpId="1"/>
      <p:bldP spid="33" grpId="0" autoUpdateAnimBg="0"/>
      <p:bldP spid="3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180</TotalTime>
  <Words>632</Words>
  <Application>Microsoft Office PowerPoint</Application>
  <PresentationFormat>On-screen Show (4:3)</PresentationFormat>
  <Paragraphs>146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.Vn3DH</vt:lpstr>
      <vt:lpstr>.VnPark</vt:lpstr>
      <vt:lpstr>.VnTime</vt:lpstr>
      <vt:lpstr>Arial</vt:lpstr>
      <vt:lpstr>Calibri</vt:lpstr>
      <vt:lpstr>Gill Sans MT</vt:lpstr>
      <vt:lpstr>Times New Roman</vt:lpstr>
      <vt:lpstr>Verdana</vt:lpstr>
      <vt:lpstr>VnTime</vt:lpstr>
      <vt:lpstr>Wingdings 2</vt:lpstr>
      <vt:lpstr>Solstice</vt:lpstr>
      <vt:lpstr>PowerPoint Presentation</vt:lpstr>
      <vt:lpstr>PowerPoint Presentation</vt:lpstr>
      <vt:lpstr>Kiểm tra bài cũ</vt:lpstr>
      <vt:lpstr>Đáp 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  <vt:lpstr>Dặn dò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</cp:lastModifiedBy>
  <cp:revision>22</cp:revision>
  <dcterms:created xsi:type="dcterms:W3CDTF">2015-09-17T00:38:59Z</dcterms:created>
  <dcterms:modified xsi:type="dcterms:W3CDTF">2018-01-16T04:47:56Z</dcterms:modified>
</cp:coreProperties>
</file>